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8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36" r:id="rId12"/>
    <p:sldId id="265" r:id="rId13"/>
    <p:sldId id="266" r:id="rId14"/>
    <p:sldId id="267" r:id="rId15"/>
    <p:sldId id="268" r:id="rId16"/>
    <p:sldId id="269" r:id="rId17"/>
    <p:sldId id="337" r:id="rId18"/>
    <p:sldId id="338" r:id="rId19"/>
    <p:sldId id="339" r:id="rId20"/>
    <p:sldId id="34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70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41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</p:sldIdLst>
  <p:sldSz cx="12192000" cy="6858000"/>
  <p:notesSz cx="6858000" cy="9144000"/>
  <p:embeddedFontLst>
    <p:embeddedFont>
      <p:font typeface="Comfortaa" panose="020B0604020202020204" charset="0"/>
      <p:regular r:id="rId90"/>
      <p:bold r:id="rId91"/>
    </p:embeddedFont>
    <p:embeddedFont>
      <p:font typeface="Comfortaa Medium" panose="020B0604020202020204" charset="0"/>
      <p:regular r:id="rId92"/>
      <p:bold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Old Standard TT" panose="020B0604020202020204" charset="0"/>
      <p:regular r:id="rId98"/>
      <p:bold r:id="rId99"/>
      <p: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1" roundtripDataSignature="AMtx7mi6r1jeXaGboJHHDIZH1hVSevpc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4585CA-3C66-E23B-1F60-369225477FE9}" v="1" dt="2026-02-08T04:33:29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microsoft.com/office/2015/10/relationships/revisionInfo" Target="revisionInfo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108" Type="http://schemas.openxmlformats.org/officeDocument/2006/relationships/customXml" Target="../customXml/item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customXml" Target="../customXml/item2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8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customXml" Target="../customXml/item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1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ki L N Kiran Kumar ." userId="S::erankikiran@wilp.bits-pilani.ac.in::0d9c0fd7-7da5-492e-a61c-b35254b417fa" providerId="AD" clId="Web-{B74585CA-3C66-E23B-1F60-369225477FE9}"/>
    <pc:docChg chg="sldOrd">
      <pc:chgData name="Eranki L N Kiran Kumar ." userId="S::erankikiran@wilp.bits-pilani.ac.in::0d9c0fd7-7da5-492e-a61c-b35254b417fa" providerId="AD" clId="Web-{B74585CA-3C66-E23B-1F60-369225477FE9}" dt="2026-02-08T04:33:29.410" v="0"/>
      <pc:docMkLst>
        <pc:docMk/>
      </pc:docMkLst>
      <pc:sldChg chg="ord">
        <pc:chgData name="Eranki L N Kiran Kumar ." userId="S::erankikiran@wilp.bits-pilani.ac.in::0d9c0fd7-7da5-492e-a61c-b35254b417fa" providerId="AD" clId="Web-{B74585CA-3C66-E23B-1F60-369225477FE9}" dt="2026-02-08T04:33:29.410" v="0"/>
        <pc:sldMkLst>
          <pc:docMk/>
          <pc:sldMk cId="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cf79bab86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24cf79bab8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cf79bab86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24cf79bab8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cf79bab86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24cf79bab8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cf79bab86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4cf79bab8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cf79bab86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24cf79bab8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cf79bab86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24cf79bab8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cf79bab86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g24cf79bab8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0c08058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250c0805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cf79bab86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g24cf79bab8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cf79bab86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24cf79bab8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7a2a4dd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47a2a4dd1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247a2a4dd17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0c08058fe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50c08058f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cf79bab86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24cf79bab8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0c08058fe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g250c08058f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7148400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g227148400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bb5d5c66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bb5d5c66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1bb5d5c661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714840099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g2271484009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71484009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g227148400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71484009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271484009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714840099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g2271484009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714840099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2271484009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17600a57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2217600a5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0ec8fe0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50ec8fe0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0ec8fe09f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250ec8fe0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0ec8fe09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g250ec8fe0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0ec8fe09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50ec8fe0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54c24bee92_0_1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54c24bee9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4c24bee92_0_1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g254c24bee9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4c24bee92_0_1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g254c24bee92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4c24bee92_0_1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254c24bee92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54c24bee92_0_1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g254c24bee92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54c24bee92_0_1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g254c24bee92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cf79bab8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24cf79bab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54c24bee92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g254c24bee92_0_1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Rewards in the future (deeper in the tree) matter less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Interesting: running expectimax, if having to truncate the search, then not losing much; e.g.,  less then \gamma^d / (1-\gamma)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0" name="Google Shape;650;g254c24bee92_0_1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54c24bee92_0_1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g254c24bee92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54c24bee92_0_1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4" name="Google Shape;744;g254c24bee92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54c24bee92_0_1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3" name="Google Shape;753;g254c24bee92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54c24bee92_0_1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g254c24bee92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54c24bee92_0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6" name="Google Shape;786;g254c24bee92_0_1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[cut demo of moving around in grid world program]</a:t>
            </a:r>
            <a:endParaRPr/>
          </a:p>
        </p:txBody>
      </p:sp>
      <p:sp>
        <p:nvSpPr>
          <p:cNvPr id="787" name="Google Shape;787;g254c24bee92_0_14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54c24bee92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54c24bee92_0_1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03" name="Google Shape;803;g254c24bee92_0_1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4c24bee92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254c24bee92_0_1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15" name="Google Shape;815;g254c24bee92_0_1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54c24bee92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g254c24bee92_0_1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27" name="Google Shape;827;g254c24bee92_0_1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54c24bee92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254c24bee92_0_1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39" name="Google Shape;839;g254c24bee92_0_15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cf79bab86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4cf79bab8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54c24bee92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g254c24bee92_0_1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51" name="Google Shape;851;g254c24bee92_0_1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54c24bee92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54c24bee92_0_1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63" name="Google Shape;863;g254c24bee92_0_1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54c24bee92_0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254c24bee92_0_1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75" name="Google Shape;875;g254c24bee92_0_1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54c24bee92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254c24bee92_0_1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87" name="Google Shape;887;g254c24bee92_0_15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54c24bee92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g254c24bee92_0_1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899" name="Google Shape;899;g254c24bee92_0_1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54c24bee92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254c24bee92_0_1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11" name="Google Shape;911;g254c24bee92_0_1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54c24bee92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g254c24bee92_0_1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23" name="Google Shape;923;g254c24bee92_0_1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4c24bee92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254c24bee92_0_1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35" name="Google Shape;935;g254c24bee92_0_1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54c24bee92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g254c24bee92_0_1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47" name="Google Shape;947;g254c24bee92_0_1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54c24bee92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g254c24bee92_0_16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Assuming zero living reward</a:t>
            </a:r>
            <a:endParaRPr/>
          </a:p>
        </p:txBody>
      </p:sp>
      <p:sp>
        <p:nvSpPr>
          <p:cNvPr id="959" name="Google Shape;959;g254c24bee92_0_1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cf79bab86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24cf79bab8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54c24bee92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g254c24bee92_0_1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 steps through value iteration; snapshots of values shown on next slides.</a:t>
            </a:r>
            <a:endParaRPr/>
          </a:p>
        </p:txBody>
      </p:sp>
      <p:sp>
        <p:nvSpPr>
          <p:cNvPr id="971" name="Google Shape;971;g254c24bee92_0_1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54c24bee92_0_16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9" name="Google Shape;979;g254c24bee92_0_1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54c24bee92_0_1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7" name="Google Shape;987;g254c24bee92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54c24bee92_0_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5" name="Google Shape;995;g254c24bee92_0_1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6" name="Google Shape;996;g254c24bee92_0_16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54c24bee92_0_1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1" name="Google Shape;1011;g254c24bee92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54c24bee92_0_1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0" name="Google Shape;1020;g254c24bee92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1bb5d5c66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1bb5d5c66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g31bb5d5c661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54c24bee92_0_1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254c24bee92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54c24bee92_0_1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5" name="Google Shape;1045;g254c24bee92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54c24bee92_0_1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3" name="Google Shape;1053;g254c24bee92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cf79bab8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g24cf79bab8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54c24bee92_0_1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g254c24bee92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54c24bee92_0_1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4" name="Google Shape;1074;g254c24bee92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54c24bee92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2" name="Google Shape;1082;g254c24bee92_0_1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[cut demo of moving around in grid world program]</a:t>
            </a:r>
            <a:endParaRPr/>
          </a:p>
        </p:txBody>
      </p:sp>
      <p:sp>
        <p:nvSpPr>
          <p:cNvPr id="1083" name="Google Shape;1083;g254c24bee92_0_1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4c24bee92_0_1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2" name="Google Shape;1092;g254c24bee92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54c24bee92_0_1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6" name="Google Shape;1116;g254c24bee92_0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54c24bee92_0_17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4" name="Google Shape;1124;g254c24bee92_0_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54c24bee92_0_1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g254c24bee92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4c24bee92_0_1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4" name="Google Shape;1144;g254c24bee92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54c24bee92_0_17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g254c24bee92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0" name="Google Shape;1160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cf79bab86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4cf79bab8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4a90fbe9f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g24a90fbe9f0_0_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8" name="Google Shape;1168;g24a90fbe9f0_0_5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cf79bab86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24cf79bab8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6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778" y="262802"/>
            <a:ext cx="3338739" cy="86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5816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>
            <a:spLocks noGrp="1"/>
          </p:cNvSpPr>
          <p:nvPr>
            <p:ph type="ctrTitle"/>
          </p:nvPr>
        </p:nvSpPr>
        <p:spPr>
          <a:xfrm>
            <a:off x="1867990" y="3226527"/>
            <a:ext cx="9489822" cy="127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cap="none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/>
          <p:nvPr/>
        </p:nvSpPr>
        <p:spPr>
          <a:xfrm>
            <a:off x="64525" y="1053900"/>
            <a:ext cx="41961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2024-25 Second Semester, M.Tech (AIML) 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2" name="Google Shape;92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8" name="Google Shape;98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1" name="Google Shape;101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4" name="Google Shape;104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7" name="Google Shape;107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0" name="Google Shape;110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4c24bee92_0_17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254c24bee92_0_17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g254c24bee92_0_17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54c24bee92_0_17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254c24bee92_0_17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4c24bee92_0_178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254c24bee92_0_178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g254c24bee92_0_17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254c24bee92_0_17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254c24bee92_0_17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4c24bee92_0_179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g254c24bee92_0_179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g254c24bee92_0_17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254c24bee92_0_17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254c24bee92_0_17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4c24bee92_0_18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254c24bee92_0_18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254c24bee92_0_180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54c24bee92_0_18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254c24bee92_0_18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254c24bee92_0_18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4c24bee92_0_180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254c24bee92_0_180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g254c24bee92_0_180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g254c24bee92_0_180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g254c24bee92_0_180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g254c24bee92_0_18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254c24bee92_0_18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254c24bee92_0_18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4c24bee92_0_18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254c24bee92_0_18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254c24bee92_0_18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254c24bee92_0_18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4c24bee92_0_18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254c24bee92_0_18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254c24bee92_0_18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4c24bee92_0_18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254c24bee92_0_18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8" name="Google Shape;218;g254c24bee92_0_18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g254c24bee92_0_18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254c24bee92_0_18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254c24bee92_0_18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4c24bee92_0_18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254c24bee92_0_18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54c24bee92_0_18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g254c24bee92_0_18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254c24bee92_0_18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254c24bee92_0_18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4c24bee92_0_18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254c24bee92_0_1839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g254c24bee92_0_18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254c24bee92_0_18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254c24bee92_0_18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c24bee92_0_184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254c24bee92_0_184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g254c24bee92_0_18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254c24bee92_0_18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g254c24bee92_0_18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c24bee92_0_2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g254c24bee92_0_21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254c24bee92_0_2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254c24bee92_0_2151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54c24bee92_0_2151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4c24bee92_0_17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g254c24bee92_0_17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254c24bee92_0_17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g254c24bee92_0_17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g254c24bee92_0_17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11023.pdf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ngr.tamu.edu/guni/csce689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png"/><Relationship Id="rId11" Type="http://schemas.openxmlformats.org/officeDocument/2006/relationships/image" Target="../media/image3.png"/><Relationship Id="rId5" Type="http://schemas.openxmlformats.org/officeDocument/2006/relationships/image" Target="../media/image86.png"/><Relationship Id="rId10" Type="http://schemas.openxmlformats.org/officeDocument/2006/relationships/image" Target="../media/image6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3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6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5602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ctrTitle"/>
          </p:nvPr>
        </p:nvSpPr>
        <p:spPr>
          <a:xfrm>
            <a:off x="4275340" y="3079568"/>
            <a:ext cx="7347514" cy="6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Session #3-4-5: 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Markov Decision Processes ,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Dynamic Programming Solutions</a:t>
            </a:r>
            <a:endParaRPr/>
          </a:p>
        </p:txBody>
      </p:sp>
      <p:sp>
        <p:nvSpPr>
          <p:cNvPr id="252" name="Google Shape;252;p1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0AA70-666B-C238-587E-0616D377D302}"/>
              </a:ext>
            </a:extLst>
          </p:cNvPr>
          <p:cNvSpPr txBox="1"/>
          <p:nvPr/>
        </p:nvSpPr>
        <p:spPr>
          <a:xfrm>
            <a:off x="4412511" y="4713767"/>
            <a:ext cx="5493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hlinkClick r:id="rId3" action="ppaction://hlinksldjump"/>
              </a:rPr>
              <a:t>Class 4: Returns, Policy and Value</a:t>
            </a:r>
            <a:r>
              <a:rPr lang="en-US" sz="1800" b="1" dirty="0">
                <a:hlinkClick r:id="" action="ppaction://noaction"/>
              </a:rPr>
              <a:t> Iterations</a:t>
            </a:r>
            <a:endParaRPr lang="en-US" sz="1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52015-DF05-0E8F-E177-D4CA6CDDC901}"/>
              </a:ext>
            </a:extLst>
          </p:cNvPr>
          <p:cNvSpPr txBox="1"/>
          <p:nvPr/>
        </p:nvSpPr>
        <p:spPr>
          <a:xfrm>
            <a:off x="4408098" y="5098212"/>
            <a:ext cx="5273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hlinkClick r:id="rId4" action="ppaction://hlinksldjump"/>
              </a:rPr>
              <a:t>Class 5: Optimal Policy and Value Functions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1F987-95FF-D0E1-CA3D-B40D4A587F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A7491-D764-DB86-C440-4855A363E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257" y="1060228"/>
            <a:ext cx="10515599" cy="5301548"/>
          </a:xfrm>
        </p:spPr>
        <p:txBody>
          <a:bodyPr>
            <a:normAutofit fontScale="25000" lnSpcReduction="20000"/>
          </a:bodyPr>
          <a:lstStyle/>
          <a:p>
            <a:pPr marL="50800" indent="0">
              <a:buNone/>
            </a:pPr>
            <a:r>
              <a:rPr lang="en-GB" sz="7200" dirty="0"/>
              <a:t>Game Controls(Actions):</a:t>
            </a:r>
            <a:endParaRPr lang="en-US" sz="7200"/>
          </a:p>
          <a:p>
            <a:r>
              <a:rPr lang="en-GB" sz="7200" dirty="0"/>
              <a:t>Move paddle left</a:t>
            </a:r>
          </a:p>
          <a:p>
            <a:r>
              <a:rPr lang="en-GB" sz="7200" dirty="0"/>
              <a:t>Move paddle right</a:t>
            </a:r>
          </a:p>
          <a:p>
            <a:r>
              <a:rPr lang="en-GB" sz="7200" dirty="0"/>
              <a:t>(Potentially) Launch ball (at the start of a round)</a:t>
            </a:r>
          </a:p>
          <a:p>
            <a:r>
              <a:rPr lang="en-GB" sz="7200" dirty="0"/>
              <a:t>(Potentially) No-op (do nothing)</a:t>
            </a:r>
          </a:p>
          <a:p>
            <a:pPr marL="50800" indent="0">
              <a:buNone/>
            </a:pPr>
            <a:r>
              <a:rPr lang="en-GB" sz="7200" dirty="0"/>
              <a:t>Rewards: </a:t>
            </a:r>
          </a:p>
          <a:p>
            <a:r>
              <a:rPr lang="en-GB" sz="7200" dirty="0"/>
              <a:t>Positive(hit a brick, score increase)</a:t>
            </a:r>
          </a:p>
          <a:p>
            <a:r>
              <a:rPr lang="en-GB" sz="7200" dirty="0"/>
              <a:t>Negative(losing life or fail to hit ball or end the game)</a:t>
            </a:r>
          </a:p>
          <a:p>
            <a:pPr marL="50800" indent="0">
              <a:buNone/>
            </a:pPr>
            <a:endParaRPr lang="en-GB" sz="6400" dirty="0"/>
          </a:p>
          <a:p>
            <a:pPr marL="50800" indent="0">
              <a:buNone/>
            </a:pPr>
            <a:r>
              <a:rPr lang="en-GB" sz="8000" b="1" i="1" dirty="0"/>
              <a:t>Model Dynamics: p(s', r | s, a)</a:t>
            </a:r>
          </a:p>
          <a:p>
            <a:pPr marL="50800" indent="0">
              <a:buNone/>
            </a:pPr>
            <a:r>
              <a:rPr lang="en-GB" sz="7200" i="1" dirty="0"/>
              <a:t>p(frame with brick removed, +10 score change∣ current frame, move paddle right)</a:t>
            </a:r>
          </a:p>
          <a:p>
            <a:pPr marL="50800" indent="0">
              <a:buNone/>
            </a:pPr>
            <a:r>
              <a:rPr lang="en-GB" sz="7200" b="1" i="1" dirty="0"/>
              <a:t>State Transition Prob:  Sum of all p(s' | s , a) possible rewards R.</a:t>
            </a:r>
          </a:p>
          <a:p>
            <a:pPr marL="50800" indent="0">
              <a:buNone/>
            </a:pPr>
            <a:r>
              <a:rPr lang="en-GB" sz="7200" b="1" i="1" dirty="0"/>
              <a:t>Expected Rewards: (r (s, a, s'))</a:t>
            </a:r>
          </a:p>
          <a:p>
            <a:pPr marL="50800" indent="0">
              <a:buNone/>
            </a:pPr>
            <a:r>
              <a:rPr lang="en-GB" sz="8000" i="1" dirty="0"/>
              <a:t>r(current frame, move right, frame with ball hitting brick)</a:t>
            </a:r>
            <a:endParaRPr lang="en-US" dirty="0"/>
          </a:p>
        </p:txBody>
      </p:sp>
      <p:pic>
        <p:nvPicPr>
          <p:cNvPr id="5" name="Picture 4" descr="A person holding a video game controller&#10;&#10;AI-generated content may be incorrect.">
            <a:extLst>
              <a:ext uri="{FF2B5EF4-FFF2-40B4-BE49-F238E27FC236}">
                <a16:creationId xmlns:a16="http://schemas.microsoft.com/office/drawing/2014/main" id="{3D22A8A7-C6EB-11C9-23B7-499A00FD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139" y="2561237"/>
            <a:ext cx="3581760" cy="2555037"/>
          </a:xfrm>
          <a:prstGeom prst="rect">
            <a:avLst/>
          </a:prstGeom>
        </p:spPr>
      </p:pic>
      <p:pic>
        <p:nvPicPr>
          <p:cNvPr id="6" name="Picture 5" descr="A hand holding a camera&#10;&#10;AI-generated content may be incorrect.">
            <a:extLst>
              <a:ext uri="{FF2B5EF4-FFF2-40B4-BE49-F238E27FC236}">
                <a16:creationId xmlns:a16="http://schemas.microsoft.com/office/drawing/2014/main" id="{E0F82056-D246-EB7A-AAF6-B897F1BE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33" y="5662"/>
            <a:ext cx="3577447" cy="25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2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cf79bab86_0_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MDP Formalization : Traffic Signal Control </a:t>
            </a:r>
            <a:endParaRPr/>
          </a:p>
        </p:txBody>
      </p:sp>
      <p:sp>
        <p:nvSpPr>
          <p:cNvPr id="328" name="Google Shape;328;g24cf79bab86_0_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9" name="Google Shape;329;g24cf79bab86_0_70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6094500" cy="4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Current signal assignment (</a:t>
            </a:r>
            <a:r>
              <a:rPr lang="en-US" sz="2300" i="1">
                <a:solidFill>
                  <a:srgbClr val="0B5394"/>
                </a:solidFill>
              </a:rPr>
              <a:t>green, yellow, and red assignment for each phase</a:t>
            </a:r>
            <a:r>
              <a:rPr lang="en-US" sz="2300" i="1"/>
              <a:t>)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For each lane: </a:t>
            </a:r>
            <a:r>
              <a:rPr lang="en-US" sz="2300" i="1">
                <a:solidFill>
                  <a:srgbClr val="0B5394"/>
                </a:solidFill>
              </a:rPr>
              <a:t>number of approaching vehicles, accumulated waiting time, number of stopped vehicles, and average speed of approaching vehicles</a:t>
            </a:r>
            <a:endParaRPr sz="2300" i="1">
              <a:solidFill>
                <a:srgbClr val="0B5394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Actions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signal assignment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Reduction in traffic delay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defined by stochasticity in approaching demand</a:t>
            </a:r>
            <a:endParaRPr sz="2300" i="1"/>
          </a:p>
        </p:txBody>
      </p:sp>
      <p:pic>
        <p:nvPicPr>
          <p:cNvPr id="330" name="Google Shape;330;g24cf79bab86_0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1300" y="1306525"/>
            <a:ext cx="4954500" cy="34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4cf79bab86_0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075" y="4988350"/>
            <a:ext cx="4397225" cy="16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4cf79bab86_0_70"/>
          <p:cNvSpPr txBox="1"/>
          <p:nvPr/>
        </p:nvSpPr>
        <p:spPr>
          <a:xfrm>
            <a:off x="177550" y="6338800"/>
            <a:ext cx="71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sng" strike="noStrike" cap="none">
                <a:solidFill>
                  <a:schemeClr val="hlink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“Learning an Interpretable Traffic Signal Control Policy”, Ault et al., 2020</a:t>
            </a:r>
            <a:endParaRPr sz="1400" b="0" i="0" u="none" strike="noStrike" cap="none">
              <a:solidFill>
                <a:srgbClr val="000000"/>
              </a:solidFill>
              <a:highlight>
                <a:srgbClr val="B6D7A8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cf79bab86_0_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38" name="Google Shape;338;g24cf79bab86_0_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9" name="Google Shape;339;g24cf79bab86_0_117"/>
          <p:cNvSpPr txBox="1">
            <a:spLocks noGrp="1"/>
          </p:cNvSpPr>
          <p:nvPr>
            <p:ph type="body" idx="1"/>
          </p:nvPr>
        </p:nvSpPr>
        <p:spPr>
          <a:xfrm>
            <a:off x="501825" y="1735925"/>
            <a:ext cx="84957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Robot has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>
                <a:solidFill>
                  <a:srgbClr val="980000"/>
                </a:solidFill>
              </a:rPr>
              <a:t>sensors for detecting cans</a:t>
            </a:r>
            <a:endParaRPr sz="2500" i="1">
              <a:solidFill>
                <a:srgbClr val="980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>
                <a:solidFill>
                  <a:srgbClr val="980000"/>
                </a:solidFill>
              </a:rPr>
              <a:t>arm and gripper that can pick the cans and place in an onboard bin; </a:t>
            </a:r>
            <a:endParaRPr sz="2500" i="1">
              <a:solidFill>
                <a:srgbClr val="980000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274E13"/>
                </a:solidFill>
              </a:rPr>
              <a:t>Runs on a rechargeable battery</a:t>
            </a:r>
            <a:endParaRPr sz="2500" i="1">
              <a:solidFill>
                <a:srgbClr val="274E13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Its </a:t>
            </a:r>
            <a:r>
              <a:rPr lang="en-US" sz="2500" i="1">
                <a:solidFill>
                  <a:srgbClr val="073763"/>
                </a:solidFill>
              </a:rPr>
              <a:t>control system has components</a:t>
            </a:r>
            <a:r>
              <a:rPr lang="en-US" sz="2500" i="1"/>
              <a:t> for </a:t>
            </a:r>
            <a:r>
              <a:rPr lang="en-US" sz="2500" i="1">
                <a:solidFill>
                  <a:srgbClr val="38761D"/>
                </a:solidFill>
              </a:rPr>
              <a:t>interpreting sensory information, for navigating, and for controlling the arm and gripper</a:t>
            </a:r>
            <a:endParaRPr sz="2500" i="1">
              <a:solidFill>
                <a:srgbClr val="980000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highlight>
                  <a:srgbClr val="FFF2CC"/>
                </a:highlight>
              </a:rPr>
              <a:t>Task for the RL Agent</a:t>
            </a:r>
            <a:r>
              <a:rPr lang="en-US" sz="2500" i="1"/>
              <a:t>: </a:t>
            </a:r>
            <a:r>
              <a:rPr lang="en-US" sz="2500" i="1">
                <a:solidFill>
                  <a:srgbClr val="990000"/>
                </a:solidFill>
              </a:rPr>
              <a:t>Make high-level decisions</a:t>
            </a:r>
            <a:r>
              <a:rPr lang="en-US" sz="2500" i="1">
                <a:solidFill>
                  <a:srgbClr val="1C4587"/>
                </a:solidFill>
              </a:rPr>
              <a:t> </a:t>
            </a:r>
            <a:r>
              <a:rPr lang="en-US" sz="2500" i="1"/>
              <a:t>about</a:t>
            </a:r>
            <a:r>
              <a:rPr lang="en-US" sz="2500" i="1">
                <a:solidFill>
                  <a:srgbClr val="1C4587"/>
                </a:solidFill>
              </a:rPr>
              <a:t> </a:t>
            </a:r>
            <a:r>
              <a:rPr lang="en-US" sz="2500" i="1">
                <a:solidFill>
                  <a:srgbClr val="741B47"/>
                </a:solidFill>
              </a:rPr>
              <a:t>how to search for cans </a:t>
            </a:r>
            <a:r>
              <a:rPr lang="en-US" sz="2500" i="1">
                <a:solidFill>
                  <a:srgbClr val="1C4587"/>
                </a:solidFill>
              </a:rPr>
              <a:t>based on the current charge level of the battery</a:t>
            </a:r>
            <a:endParaRPr sz="2500" i="1">
              <a:solidFill>
                <a:srgbClr val="1C4587"/>
              </a:solidFill>
            </a:endParaRPr>
          </a:p>
        </p:txBody>
      </p:sp>
      <p:pic>
        <p:nvPicPr>
          <p:cNvPr id="340" name="Google Shape;340;g24cf79bab86_0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1075" y="2399075"/>
            <a:ext cx="20193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f79bab86_0_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46" name="Google Shape;346;g24cf79bab86_0_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47" name="Google Shape;347;g24cf79bab86_0_106"/>
          <p:cNvSpPr txBox="1">
            <a:spLocks noGrp="1"/>
          </p:cNvSpPr>
          <p:nvPr>
            <p:ph type="body" idx="1"/>
          </p:nvPr>
        </p:nvSpPr>
        <p:spPr>
          <a:xfrm>
            <a:off x="838200" y="2137050"/>
            <a:ext cx="84957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</a:t>
            </a:r>
            <a:r>
              <a:rPr lang="en-US" sz="2500" i="1"/>
              <a:t>: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300" i="1"/>
              <a:t>Assume that only two charge levels can be distinguished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300"/>
              <a:buChar char="○"/>
            </a:pPr>
            <a:r>
              <a:rPr lang="en-US" sz="2300" i="1">
                <a:solidFill>
                  <a:srgbClr val="38761D"/>
                </a:solidFill>
              </a:rPr>
              <a:t>S = {high, low}</a:t>
            </a:r>
            <a:endParaRPr sz="2300" i="1">
              <a:solidFill>
                <a:srgbClr val="38761D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Actions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>
                <a:solidFill>
                  <a:srgbClr val="38761D"/>
                </a:solidFill>
              </a:rPr>
              <a:t>A(high)</a:t>
            </a:r>
            <a:r>
              <a:rPr lang="en-US" sz="2300" i="1"/>
              <a:t> = {search, wait} 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>
                <a:solidFill>
                  <a:srgbClr val="38761D"/>
                </a:solidFill>
              </a:rPr>
              <a:t>A(low) </a:t>
            </a:r>
            <a:r>
              <a:rPr lang="en-US" sz="2300" i="1"/>
              <a:t>= {search, wait, </a:t>
            </a:r>
            <a:r>
              <a:rPr lang="en-US" sz="2300" i="1">
                <a:solidFill>
                  <a:srgbClr val="783F04"/>
                </a:solidFill>
              </a:rPr>
              <a:t>recharge</a:t>
            </a:r>
            <a:r>
              <a:rPr lang="en-US" sz="2300" i="1"/>
              <a:t>}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Zero most of the time, except when securing a can</a:t>
            </a:r>
            <a:endParaRPr sz="23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Cans are secured by searching and waiting, but </a:t>
            </a:r>
            <a:r>
              <a:rPr lang="en-US" sz="2300" b="1" i="1">
                <a:solidFill>
                  <a:srgbClr val="4C1130"/>
                </a:solidFill>
              </a:rPr>
              <a:t>r</a:t>
            </a:r>
            <a:r>
              <a:rPr lang="en-US" sz="2300" b="1" i="1" baseline="-25000">
                <a:solidFill>
                  <a:srgbClr val="4C1130"/>
                </a:solidFill>
              </a:rPr>
              <a:t>search</a:t>
            </a:r>
            <a:r>
              <a:rPr lang="en-US" sz="2300" b="1" i="1">
                <a:solidFill>
                  <a:srgbClr val="4C1130"/>
                </a:solidFill>
              </a:rPr>
              <a:t> &gt; r</a:t>
            </a:r>
            <a:r>
              <a:rPr lang="en-US" sz="2300" b="1" i="1" baseline="-25000">
                <a:solidFill>
                  <a:srgbClr val="4C1130"/>
                </a:solidFill>
              </a:rPr>
              <a:t>wait</a:t>
            </a:r>
            <a:endParaRPr sz="2300" b="1" i="1" baseline="-25000">
              <a:solidFill>
                <a:srgbClr val="4C1130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[Next Slide]</a:t>
            </a:r>
            <a:endParaRPr sz="2300" i="1"/>
          </a:p>
        </p:txBody>
      </p:sp>
      <p:pic>
        <p:nvPicPr>
          <p:cNvPr id="348" name="Google Shape;348;g24cf79bab86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3438" y="2206725"/>
            <a:ext cx="22383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cf79bab86_0_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54" name="Google Shape;354;g24cf79bab86_0_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5" name="Google Shape;355;g24cf79bab86_0_132"/>
          <p:cNvSpPr txBox="1">
            <a:spLocks noGrp="1"/>
          </p:cNvSpPr>
          <p:nvPr>
            <p:ph type="body" idx="1"/>
          </p:nvPr>
        </p:nvSpPr>
        <p:spPr>
          <a:xfrm>
            <a:off x="838200" y="2137050"/>
            <a:ext cx="84957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 (contd…):</a:t>
            </a:r>
            <a:endParaRPr sz="25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00" i="1"/>
          </a:p>
        </p:txBody>
      </p:sp>
      <p:pic>
        <p:nvPicPr>
          <p:cNvPr id="356" name="Google Shape;356;g24cf79bab86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75" y="2810175"/>
            <a:ext cx="6419850" cy="316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cf79bab86_0_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MDP Formalization : </a:t>
            </a:r>
            <a:r>
              <a:rPr lang="en-US" sz="3800">
                <a:solidFill>
                  <a:srgbClr val="1C4587"/>
                </a:solidFill>
              </a:rPr>
              <a:t>Recycling Robot</a:t>
            </a:r>
            <a:r>
              <a:rPr lang="en-US" sz="3800"/>
              <a:t> (</a:t>
            </a:r>
            <a:r>
              <a:rPr lang="en-US" sz="3800">
                <a:solidFill>
                  <a:srgbClr val="990000"/>
                </a:solidFill>
              </a:rPr>
              <a:t>Detailed Ex.</a:t>
            </a:r>
            <a:r>
              <a:rPr lang="en-US" sz="3800"/>
              <a:t>) </a:t>
            </a:r>
            <a:endParaRPr sz="3800"/>
          </a:p>
        </p:txBody>
      </p:sp>
      <p:sp>
        <p:nvSpPr>
          <p:cNvPr id="362" name="Google Shape;362;g24cf79bab86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3" name="Google Shape;363;g24cf79bab86_0_141"/>
          <p:cNvSpPr txBox="1">
            <a:spLocks noGrp="1"/>
          </p:cNvSpPr>
          <p:nvPr>
            <p:ph type="body" idx="1"/>
          </p:nvPr>
        </p:nvSpPr>
        <p:spPr>
          <a:xfrm>
            <a:off x="838200" y="2137050"/>
            <a:ext cx="84957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 (contd…):</a:t>
            </a:r>
            <a:endParaRPr sz="25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00" i="1"/>
          </a:p>
        </p:txBody>
      </p:sp>
      <p:pic>
        <p:nvPicPr>
          <p:cNvPr id="364" name="Google Shape;364;g24cf79bab86_0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75" y="2810175"/>
            <a:ext cx="6419850" cy="316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5" name="Google Shape;365;g24cf79bab86_0_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5225" y="2824525"/>
            <a:ext cx="4653631" cy="313358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1586D-2D1B-699A-1381-01FA47570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CFCDF-D102-3B04-BC44-9AAF79B9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182" y="226340"/>
            <a:ext cx="5756693" cy="6322341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600" dirty="0"/>
              <a:t>Problem : The "Smart" Coffee Machine</a:t>
            </a:r>
          </a:p>
          <a:p>
            <a:r>
              <a:rPr lang="en-GB" sz="1600" b="1" dirty="0"/>
              <a:t>Scenario:</a:t>
            </a:r>
            <a:r>
              <a:rPr lang="en-GB" sz="1600" dirty="0"/>
              <a:t> You have a smart coffee machine at home. </a:t>
            </a:r>
          </a:p>
          <a:p>
            <a:r>
              <a:rPr lang="en-GB" sz="1600" dirty="0"/>
              <a:t>You want to program it to maximize your satisfaction throughout the morning. </a:t>
            </a:r>
          </a:p>
          <a:p>
            <a:r>
              <a:rPr lang="en-GB" sz="1600" dirty="0"/>
              <a:t>Its performance is affected by its maintenance level and your desired coffee strength.</a:t>
            </a:r>
          </a:p>
          <a:p>
            <a:r>
              <a:rPr lang="en-GB" sz="1600" b="1" dirty="0"/>
              <a:t>Machine's Goal:</a:t>
            </a:r>
            <a:r>
              <a:rPr lang="en-GB" sz="1600" dirty="0"/>
              <a:t> Maximize your "satisfaction points" (reward).</a:t>
            </a:r>
          </a:p>
          <a:p>
            <a:r>
              <a:rPr lang="en-GB" sz="1050" b="1" dirty="0"/>
              <a:t>MDP Components:</a:t>
            </a:r>
            <a:endParaRPr lang="en-GB" sz="1050"/>
          </a:p>
          <a:p>
            <a:r>
              <a:rPr lang="en-GB" sz="1800" b="1" dirty="0">
                <a:solidFill>
                  <a:schemeClr val="tx1"/>
                </a:solidFill>
              </a:rPr>
              <a:t>States (S):</a:t>
            </a:r>
            <a:endParaRPr lang="en-GB" sz="1800">
              <a:solidFill>
                <a:schemeClr val="tx1"/>
              </a:solidFill>
            </a:endParaRPr>
          </a:p>
          <a:p>
            <a:pPr lvl="1"/>
            <a:r>
              <a:rPr lang="en-GB" sz="1600" dirty="0">
                <a:solidFill>
                  <a:schemeClr val="tx1"/>
                </a:solidFill>
                <a:latin typeface="Consolas"/>
              </a:rPr>
              <a:t>Clean</a:t>
            </a:r>
            <a:r>
              <a:rPr lang="en-GB" sz="1600" dirty="0">
                <a:solidFill>
                  <a:schemeClr val="tx1"/>
                </a:solidFill>
              </a:rPr>
              <a:t>: Machine is recently cleaned and well-maintained.</a:t>
            </a:r>
          </a:p>
          <a:p>
            <a:pPr lvl="1"/>
            <a:r>
              <a:rPr lang="en-GB" sz="1600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sz="1600" dirty="0">
                <a:solidFill>
                  <a:schemeClr val="tx1"/>
                </a:solidFill>
              </a:rPr>
              <a:t>: Machine needs cleaning, might affect coffee quality.</a:t>
            </a:r>
          </a:p>
          <a:p>
            <a:r>
              <a:rPr lang="en-GB" sz="1800" b="1" dirty="0">
                <a:solidFill>
                  <a:schemeClr val="tx1"/>
                </a:solidFill>
              </a:rPr>
              <a:t>Actions (A):</a:t>
            </a:r>
            <a:endParaRPr lang="en-GB" sz="1800">
              <a:solidFill>
                <a:schemeClr val="tx1"/>
              </a:solidFill>
            </a:endParaRPr>
          </a:p>
          <a:p>
            <a:pPr lvl="1"/>
            <a:r>
              <a:rPr lang="en-GB" sz="1800" err="1">
                <a:solidFill>
                  <a:schemeClr val="tx1"/>
                </a:solidFill>
                <a:latin typeface="Consolas"/>
              </a:rPr>
              <a:t>Brew_Strong</a:t>
            </a:r>
            <a:r>
              <a:rPr lang="en-GB" sz="1800" dirty="0">
                <a:solidFill>
                  <a:schemeClr val="tx1"/>
                </a:solidFill>
              </a:rPr>
              <a:t>: Try to brew a strong coffee.</a:t>
            </a:r>
          </a:p>
          <a:p>
            <a:pPr lvl="1"/>
            <a:r>
              <a:rPr lang="en-GB" sz="1800" err="1">
                <a:solidFill>
                  <a:schemeClr val="tx1"/>
                </a:solidFill>
                <a:latin typeface="Consolas"/>
              </a:rPr>
              <a:t>Brew_Mild</a:t>
            </a:r>
            <a:r>
              <a:rPr lang="en-GB" sz="1800" dirty="0">
                <a:solidFill>
                  <a:schemeClr val="tx1"/>
                </a:solidFill>
              </a:rPr>
              <a:t>: Try to brew a mild coffee.</a:t>
            </a:r>
          </a:p>
          <a:p>
            <a:pPr lvl="1"/>
            <a:r>
              <a:rPr lang="en-GB" sz="1800" err="1">
                <a:solidFill>
                  <a:schemeClr val="tx1"/>
                </a:solidFill>
                <a:latin typeface="Consolas"/>
              </a:rPr>
              <a:t>Clean_Machine</a:t>
            </a:r>
            <a:r>
              <a:rPr lang="en-GB" sz="1800" dirty="0">
                <a:solidFill>
                  <a:schemeClr val="tx1"/>
                </a:solidFill>
              </a:rPr>
              <a:t>: Perform a cleaning cycle.</a:t>
            </a:r>
          </a:p>
          <a:p>
            <a:endParaRPr lang="en-GB" sz="1000" dirty="0"/>
          </a:p>
        </p:txBody>
      </p:sp>
      <p:pic>
        <p:nvPicPr>
          <p:cNvPr id="5" name="Picture 4" descr="Smart Coffee Machine LED Display Automatic Coffee">
            <a:extLst>
              <a:ext uri="{FF2B5EF4-FFF2-40B4-BE49-F238E27FC236}">
                <a16:creationId xmlns:a16="http://schemas.microsoft.com/office/drawing/2014/main" id="{7EA0A735-4716-9E07-8914-54E1C6C8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72" y="228600"/>
            <a:ext cx="2743200" cy="182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9862B4-9FF6-D4AC-867A-19AACBC20824}"/>
              </a:ext>
            </a:extLst>
          </p:cNvPr>
          <p:cNvSpPr txBox="1"/>
          <p:nvPr/>
        </p:nvSpPr>
        <p:spPr>
          <a:xfrm>
            <a:off x="7075714" y="2488163"/>
            <a:ext cx="4777685" cy="30367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350"/>
              </a:lnSpc>
              <a:buChar char="•"/>
            </a:pPr>
            <a:r>
              <a:rPr lang="en-GB" sz="1800" b="1" dirty="0">
                <a:ea typeface="Calibri"/>
                <a:cs typeface="Calibri"/>
              </a:rPr>
              <a:t>Rewards (R):</a:t>
            </a:r>
            <a:r>
              <a:rPr lang="en-GB" sz="1800" dirty="0">
                <a:ea typeface="Calibri"/>
                <a:cs typeface="Calibri"/>
              </a:rPr>
              <a:t> </a:t>
            </a:r>
            <a:endParaRPr lang="en-US" sz="1800" dirty="0">
              <a:ea typeface="Calibri"/>
              <a:cs typeface="Calibri"/>
            </a:endParaRPr>
          </a:p>
          <a:p>
            <a:pPr marL="228600" indent="-228600">
              <a:lnSpc>
                <a:spcPts val="1350"/>
              </a:lnSpc>
              <a:buChar char="•"/>
            </a:pPr>
            <a:endParaRPr lang="en-GB" sz="1800" dirty="0">
              <a:ea typeface="Calibri"/>
              <a:cs typeface="Calibri"/>
            </a:endParaRPr>
          </a:p>
          <a:p>
            <a:pPr>
              <a:lnSpc>
                <a:spcPts val="1200"/>
              </a:lnSpc>
            </a:pPr>
            <a:r>
              <a:rPr lang="en-GB" sz="1800" dirty="0"/>
              <a:t>+5</a:t>
            </a:r>
            <a:r>
              <a:rPr lang="en-GB" sz="1800" dirty="0">
                <a:ea typeface="Calibri"/>
                <a:cs typeface="Calibri"/>
              </a:rPr>
              <a:t>: Perfect strong coffee.</a:t>
            </a:r>
            <a:r>
              <a:rPr lang="en-US" sz="1800" dirty="0">
                <a:ea typeface="Calibri"/>
                <a:cs typeface="Calibri"/>
              </a:rPr>
              <a:t> </a:t>
            </a:r>
          </a:p>
          <a:p>
            <a:pPr>
              <a:lnSpc>
                <a:spcPts val="1200"/>
              </a:lnSpc>
            </a:pPr>
            <a:endParaRPr lang="en-US" sz="1800" dirty="0">
              <a:ea typeface="Calibri"/>
              <a:cs typeface="Calibri"/>
            </a:endParaRPr>
          </a:p>
          <a:p>
            <a:pPr>
              <a:lnSpc>
                <a:spcPts val="1200"/>
              </a:lnSpc>
            </a:pPr>
            <a:r>
              <a:rPr lang="en-GB" sz="1800" dirty="0"/>
              <a:t>+3: Decent strong coffee.</a:t>
            </a:r>
            <a:r>
              <a:rPr lang="en-US" sz="1800" dirty="0"/>
              <a:t> </a:t>
            </a:r>
          </a:p>
          <a:p>
            <a:pPr>
              <a:lnSpc>
                <a:spcPts val="1200"/>
              </a:lnSpc>
            </a:pPr>
            <a:endParaRPr lang="en-GB" sz="1800" dirty="0"/>
          </a:p>
          <a:p>
            <a:pPr>
              <a:lnSpc>
                <a:spcPts val="1200"/>
              </a:lnSpc>
            </a:pPr>
            <a:r>
              <a:rPr lang="en-GB" sz="1800" dirty="0"/>
              <a:t>+2: Perfect mild coffee.</a:t>
            </a:r>
            <a:r>
              <a:rPr lang="en-US" sz="1800" dirty="0"/>
              <a:t> </a:t>
            </a:r>
            <a:endParaRPr lang="en-US"/>
          </a:p>
          <a:p>
            <a:pPr>
              <a:lnSpc>
                <a:spcPts val="1200"/>
              </a:lnSpc>
            </a:pPr>
            <a:endParaRPr lang="en-GB" sz="1800" dirty="0"/>
          </a:p>
          <a:p>
            <a:pPr>
              <a:lnSpc>
                <a:spcPts val="1200"/>
              </a:lnSpc>
            </a:pPr>
            <a:r>
              <a:rPr lang="en-GB" sz="1800" dirty="0"/>
              <a:t>+1: Decent mild coffee.</a:t>
            </a:r>
            <a:r>
              <a:rPr lang="en-US" sz="1800" dirty="0"/>
              <a:t> </a:t>
            </a:r>
            <a:endParaRPr lang="en-US"/>
          </a:p>
          <a:p>
            <a:pPr>
              <a:lnSpc>
                <a:spcPts val="1200"/>
              </a:lnSpc>
            </a:pPr>
            <a:endParaRPr lang="en-US" sz="1800" dirty="0"/>
          </a:p>
          <a:p>
            <a:pPr>
              <a:lnSpc>
                <a:spcPts val="1200"/>
              </a:lnSpc>
            </a:pPr>
            <a:r>
              <a:rPr lang="en-GB" sz="1800" dirty="0"/>
              <a:t>-1: Weak/bad coffee.</a:t>
            </a:r>
            <a:r>
              <a:rPr lang="en-US" sz="1800" dirty="0"/>
              <a:t> </a:t>
            </a:r>
          </a:p>
          <a:p>
            <a:pPr>
              <a:lnSpc>
                <a:spcPts val="1200"/>
              </a:lnSpc>
            </a:pPr>
            <a:endParaRPr lang="en-US" sz="1800" dirty="0"/>
          </a:p>
          <a:p>
            <a:pPr>
              <a:lnSpc>
                <a:spcPts val="1200"/>
              </a:lnSpc>
            </a:pPr>
            <a:r>
              <a:rPr lang="en-GB" sz="1800" dirty="0"/>
              <a:t>-3: Machine breaks down (severe penalty).</a:t>
            </a:r>
            <a:r>
              <a:rPr lang="en-US" sz="1800" dirty="0"/>
              <a:t> </a:t>
            </a:r>
          </a:p>
          <a:p>
            <a:pPr>
              <a:lnSpc>
                <a:spcPts val="1200"/>
              </a:lnSpc>
            </a:pPr>
            <a:endParaRPr lang="en-US" sz="1800" dirty="0"/>
          </a:p>
          <a:p>
            <a:pPr>
              <a:lnSpc>
                <a:spcPts val="1200"/>
              </a:lnSpc>
            </a:pPr>
            <a:r>
              <a:rPr lang="en-GB" sz="1800" dirty="0"/>
              <a:t>0: Cleaning cycle (no direct satisfaction, </a:t>
            </a:r>
          </a:p>
          <a:p>
            <a:pPr>
              <a:lnSpc>
                <a:spcPts val="1200"/>
              </a:lnSpc>
            </a:pPr>
            <a:endParaRPr lang="en-GB" sz="1800" dirty="0"/>
          </a:p>
          <a:p>
            <a:pPr>
              <a:lnSpc>
                <a:spcPts val="1200"/>
              </a:lnSpc>
            </a:pPr>
            <a:r>
              <a:rPr lang="en-GB" sz="1800" dirty="0"/>
              <a:t>    but enables future good coffee).</a:t>
            </a:r>
            <a:r>
              <a:rPr lang="en-US" sz="1800" dirty="0"/>
              <a:t> </a:t>
            </a:r>
            <a:endParaRPr lang="en-US"/>
          </a:p>
          <a:p>
            <a:pPr algn="l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4751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C6852-E5C0-15CE-FC7F-CAD778DE6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0382F-038E-3F3A-7545-A70A6BF25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6378"/>
            <a:ext cx="6331788" cy="3820682"/>
          </a:xfrm>
        </p:spPr>
        <p:txBody>
          <a:bodyPr>
            <a:normAutofit fontScale="40000" lnSpcReduction="20000"/>
          </a:bodyPr>
          <a:lstStyle/>
          <a:p>
            <a:r>
              <a:rPr lang="en-GB" sz="3300" b="1" dirty="0"/>
              <a:t>Current State (s) | Action (a) | Next State (s′) | Reward (r) | Probability p(</a:t>
            </a:r>
            <a:r>
              <a:rPr lang="en-GB" sz="3300" b="1" dirty="0" err="1"/>
              <a:t>s′,r</a:t>
            </a:r>
            <a:r>
              <a:rPr lang="en-GB" sz="3300" b="1" dirty="0"/>
              <a:t>∣ </a:t>
            </a:r>
            <a:r>
              <a:rPr lang="en-GB" sz="3300" b="1" dirty="0" err="1"/>
              <a:t>s,a</a:t>
            </a:r>
            <a:r>
              <a:rPr lang="en-GB" sz="3300" b="1" dirty="0"/>
              <a:t>) |</a:t>
            </a:r>
            <a:endParaRPr lang="en-GB" sz="3300" b="1">
              <a:latin typeface="Consolas"/>
            </a:endParaRPr>
          </a:p>
          <a:p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Brew_Strong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+5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0.7</a:t>
            </a:r>
            <a:r>
              <a:rPr lang="en-GB" sz="3800" dirty="0"/>
              <a:t> | </a:t>
            </a:r>
            <a:endParaRPr lang="en-US" sz="3800"/>
          </a:p>
          <a:p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Brew_Strong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+3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0.3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Brew_Mild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+2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0.8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Brew_Mild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+1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0.2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Clean_Machine</a:t>
            </a:r>
            <a:r>
              <a:rPr lang="en-GB" sz="3800" dirty="0"/>
              <a:t>| </a:t>
            </a:r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1.0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Brew_Strong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+3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0.2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Brew_Strong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-1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0.6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Brew_Strong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-3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0.2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Brew_Mild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+1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0.5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Brew_Mild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-1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0.5</a:t>
            </a:r>
            <a:r>
              <a:rPr lang="en-GB" sz="3800" dirty="0"/>
              <a:t> | </a:t>
            </a:r>
          </a:p>
          <a:p>
            <a:r>
              <a:rPr lang="en-GB" sz="3800" dirty="0">
                <a:latin typeface="Consolas"/>
              </a:rPr>
              <a:t>Dirty</a:t>
            </a:r>
            <a:r>
              <a:rPr lang="en-GB" sz="3800" dirty="0"/>
              <a:t> | </a:t>
            </a:r>
            <a:r>
              <a:rPr lang="en-GB" sz="3800" err="1">
                <a:latin typeface="Consolas"/>
              </a:rPr>
              <a:t>Clean_Machine</a:t>
            </a:r>
            <a:r>
              <a:rPr lang="en-GB" sz="3800" dirty="0"/>
              <a:t>| </a:t>
            </a:r>
            <a:r>
              <a:rPr lang="en-GB" sz="3800" dirty="0">
                <a:latin typeface="Consolas"/>
              </a:rPr>
              <a:t>Clean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0</a:t>
            </a:r>
            <a:r>
              <a:rPr lang="en-GB" sz="3800" dirty="0"/>
              <a:t> | </a:t>
            </a:r>
            <a:r>
              <a:rPr lang="en-GB" sz="3800" dirty="0">
                <a:latin typeface="Consolas"/>
              </a:rPr>
              <a:t>1.0</a:t>
            </a:r>
            <a:r>
              <a:rPr lang="en-GB" sz="3800" dirty="0"/>
              <a:t> |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B3211-42D2-1FE8-9676-3701B0B9EBD6}"/>
              </a:ext>
            </a:extLst>
          </p:cNvPr>
          <p:cNvSpPr txBox="1"/>
          <p:nvPr/>
        </p:nvSpPr>
        <p:spPr>
          <a:xfrm>
            <a:off x="5847183" y="1508448"/>
            <a:ext cx="6064897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Task 1: Calculate State Transition Probabilities (p(s′∣</a:t>
            </a:r>
            <a:r>
              <a:rPr lang="en-GB" b="1" dirty="0" err="1"/>
              <a:t>s,a</a:t>
            </a:r>
            <a:r>
              <a:rPr lang="en-GB" b="1" dirty="0"/>
              <a:t>))</a:t>
            </a:r>
            <a:endParaRPr lang="en-US" dirty="0"/>
          </a:p>
          <a:p>
            <a:r>
              <a:rPr lang="en-GB" dirty="0"/>
              <a:t>Using the Model Dynamics table, calculate the probability of transitioning to each next state for the following (state, action) pairs. Remember that p(s′∣</a:t>
            </a:r>
            <a:r>
              <a:rPr lang="en-GB" dirty="0" err="1"/>
              <a:t>s,a</a:t>
            </a:r>
            <a:r>
              <a:rPr lang="en-GB" dirty="0"/>
              <a:t>)=∑</a:t>
            </a:r>
            <a:r>
              <a:rPr lang="en-GB" dirty="0" err="1"/>
              <a:t>r∈R</a:t>
            </a:r>
            <a:r>
              <a:rPr lang="en-GB" dirty="0"/>
              <a:t> p(s′,</a:t>
            </a:r>
            <a:r>
              <a:rPr lang="en-GB" dirty="0" err="1"/>
              <a:t>r∣s,a</a:t>
            </a:r>
            <a:r>
              <a:rPr lang="en-GB" dirty="0"/>
              <a:t>).</a:t>
            </a:r>
          </a:p>
          <a:p>
            <a:pPr marL="285750" indent="-285750">
              <a:buChar char="•"/>
            </a:pPr>
            <a:r>
              <a:rPr lang="en-GB" b="1" dirty="0"/>
              <a:t>Current State:</a:t>
            </a:r>
            <a:r>
              <a:rPr lang="en-GB" dirty="0"/>
              <a:t> </a:t>
            </a:r>
            <a:r>
              <a:rPr lang="en-GB" dirty="0">
                <a:latin typeface="Consolas"/>
              </a:rPr>
              <a:t>Dirty</a:t>
            </a:r>
            <a:r>
              <a:rPr lang="en-GB" dirty="0"/>
              <a:t>, </a:t>
            </a:r>
            <a:r>
              <a:rPr lang="en-GB" b="1" dirty="0"/>
              <a:t>Action:</a:t>
            </a:r>
            <a:r>
              <a:rPr lang="en-GB" dirty="0"/>
              <a:t> </a:t>
            </a:r>
            <a:r>
              <a:rPr lang="en-GB" dirty="0" err="1">
                <a:latin typeface="Consolas"/>
              </a:rPr>
              <a:t>Brew_Strong</a:t>
            </a:r>
            <a:endParaRPr lang="en-GB" dirty="0" err="1"/>
          </a:p>
          <a:p>
            <a:pPr marL="285750" lvl="1" indent="-285750">
              <a:buChar char="•"/>
            </a:pPr>
            <a:r>
              <a:rPr lang="en-GB" dirty="0"/>
              <a:t>p(Dirty} | Dirty, </a:t>
            </a:r>
            <a:r>
              <a:rPr lang="en-GB" dirty="0" err="1"/>
              <a:t>Brew_Strong</a:t>
            </a:r>
            <a:r>
              <a:rPr lang="en-GB" dirty="0"/>
              <a:t>)</a:t>
            </a:r>
          </a:p>
          <a:p>
            <a:pPr marL="285750" lvl="1" indent="-285750">
              <a:buChar char="•"/>
            </a:pPr>
            <a:endParaRPr lang="en-GB" dirty="0"/>
          </a:p>
          <a:p>
            <a:pPr marL="285750" indent="-285750">
              <a:buChar char="•"/>
            </a:pPr>
            <a:r>
              <a:rPr lang="en-GB" b="1" dirty="0"/>
              <a:t>Current State:</a:t>
            </a:r>
            <a:r>
              <a:rPr lang="en-GB" dirty="0"/>
              <a:t> </a:t>
            </a:r>
            <a:r>
              <a:rPr lang="en-GB" dirty="0">
                <a:latin typeface="Consolas"/>
              </a:rPr>
              <a:t>Clean</a:t>
            </a:r>
            <a:r>
              <a:rPr lang="en-GB" dirty="0"/>
              <a:t>, </a:t>
            </a:r>
            <a:r>
              <a:rPr lang="en-GB" b="1" dirty="0"/>
              <a:t>Action:</a:t>
            </a:r>
            <a:r>
              <a:rPr lang="en-GB" dirty="0"/>
              <a:t> </a:t>
            </a:r>
            <a:r>
              <a:rPr lang="en-GB" dirty="0" err="1">
                <a:latin typeface="Consolas"/>
              </a:rPr>
              <a:t>Brew_Mild</a:t>
            </a:r>
            <a:endParaRPr lang="en-GB" dirty="0" err="1"/>
          </a:p>
          <a:p>
            <a:pPr marL="285750" lvl="1" indent="-285750">
              <a:buChar char="•"/>
            </a:pPr>
            <a:r>
              <a:rPr lang="en-GB" dirty="0"/>
              <a:t>p(Clean} | Clean, </a:t>
            </a:r>
            <a:r>
              <a:rPr lang="en-GB" dirty="0" err="1"/>
              <a:t>Brew_Mild</a:t>
            </a:r>
            <a:r>
              <a:rPr lang="en-GB" dirty="0"/>
              <a:t>)</a:t>
            </a:r>
          </a:p>
          <a:p>
            <a:pPr marL="285750" lvl="1" indent="-285750">
              <a:buChar char="•"/>
            </a:pPr>
            <a:r>
              <a:rPr lang="en-GB" dirty="0"/>
              <a:t>p(Dirty} | Clean, </a:t>
            </a:r>
            <a:r>
              <a:rPr lang="en-GB" dirty="0" err="1"/>
              <a:t>Brew_Mild</a:t>
            </a:r>
            <a:r>
              <a:rPr lang="en-GB" dirty="0"/>
              <a:t>)</a:t>
            </a:r>
          </a:p>
          <a:p>
            <a:pPr lvl="1"/>
            <a:br>
              <a:rPr lang="en-US" dirty="0"/>
            </a:br>
            <a:endParaRPr lang="en-US" dirty="0"/>
          </a:p>
          <a:p>
            <a:pPr lvl="1"/>
            <a:r>
              <a:rPr lang="en-GB" b="1" dirty="0"/>
              <a:t>Task 2: Calculate Expected Rewards for State-Action-Next-State Triples (r(</a:t>
            </a:r>
            <a:r>
              <a:rPr lang="en-GB" b="1" dirty="0" err="1"/>
              <a:t>s,a,s</a:t>
            </a:r>
            <a:r>
              <a:rPr lang="en-GB" b="1" dirty="0"/>
              <a:t>′))</a:t>
            </a:r>
            <a:endParaRPr lang="en-GB" dirty="0"/>
          </a:p>
          <a:p>
            <a:pPr lvl="1"/>
            <a:r>
              <a:rPr lang="en-GB" dirty="0"/>
              <a:t>Using the Model Dynamics table and the p(s′∣</a:t>
            </a:r>
            <a:r>
              <a:rPr lang="en-GB" dirty="0" err="1"/>
              <a:t>s,a</a:t>
            </a:r>
            <a:r>
              <a:rPr lang="en-GB" dirty="0"/>
              <a:t>) values you (or we) calculate, determine the expected reward for the following specific transitions. Remember the formula: </a:t>
            </a:r>
          </a:p>
          <a:p>
            <a:pPr lvl="1"/>
            <a:r>
              <a:rPr lang="en-GB" dirty="0"/>
              <a:t>r(</a:t>
            </a:r>
            <a:r>
              <a:rPr lang="en-GB" dirty="0" err="1"/>
              <a:t>s,a,s</a:t>
            </a:r>
            <a:r>
              <a:rPr lang="en-GB" dirty="0"/>
              <a:t>′)=∑</a:t>
            </a:r>
            <a:r>
              <a:rPr lang="en-GB" dirty="0" err="1"/>
              <a:t>r∈R</a:t>
            </a:r>
            <a:r>
              <a:rPr lang="en-GB" dirty="0"/>
              <a:t>  </a:t>
            </a:r>
            <a:r>
              <a:rPr lang="en-GB" dirty="0" err="1"/>
              <a:t>r⋅p</a:t>
            </a:r>
            <a:r>
              <a:rPr lang="en-GB" dirty="0"/>
              <a:t>(</a:t>
            </a:r>
            <a:r>
              <a:rPr lang="en-GB" dirty="0" err="1"/>
              <a:t>s′,r</a:t>
            </a:r>
            <a:r>
              <a:rPr lang="en-GB" dirty="0"/>
              <a:t> ∣ </a:t>
            </a:r>
            <a:r>
              <a:rPr lang="en-GB" dirty="0" err="1"/>
              <a:t>s,a</a:t>
            </a:r>
            <a:r>
              <a:rPr lang="en-GB" dirty="0"/>
              <a:t>) / p(s' | s, a)</a:t>
            </a:r>
          </a:p>
          <a:p>
            <a:pPr lvl="1"/>
            <a:endParaRPr lang="en-GB" dirty="0"/>
          </a:p>
          <a:p>
            <a:pPr marL="285750" indent="-285750">
              <a:buChar char="•"/>
            </a:pPr>
            <a:r>
              <a:rPr lang="en-GB" b="1" dirty="0"/>
              <a:t>Transition:</a:t>
            </a:r>
            <a:r>
              <a:rPr lang="en-GB" dirty="0"/>
              <a:t> From </a:t>
            </a:r>
            <a:r>
              <a:rPr lang="en-GB" dirty="0">
                <a:latin typeface="Consolas"/>
              </a:rPr>
              <a:t>Dirty</a:t>
            </a:r>
            <a:r>
              <a:rPr lang="en-GB" dirty="0"/>
              <a:t> state, take </a:t>
            </a:r>
            <a:r>
              <a:rPr lang="en-GB" dirty="0" err="1">
                <a:latin typeface="Consolas"/>
              </a:rPr>
              <a:t>Brew_Strong</a:t>
            </a:r>
            <a:r>
              <a:rPr lang="en-GB" dirty="0"/>
              <a:t> action, and end up in </a:t>
            </a:r>
            <a:r>
              <a:rPr lang="en-GB" dirty="0">
                <a:latin typeface="Consolas"/>
              </a:rPr>
              <a:t>Dirty</a:t>
            </a:r>
            <a:r>
              <a:rPr lang="en-GB" dirty="0"/>
              <a:t> state.</a:t>
            </a:r>
          </a:p>
          <a:p>
            <a:pPr marL="285750" lvl="1" indent="-285750">
              <a:buChar char="•"/>
            </a:pPr>
            <a:r>
              <a:rPr lang="en-GB" dirty="0"/>
              <a:t>r(Dirty, </a:t>
            </a:r>
            <a:r>
              <a:rPr lang="en-GB" dirty="0" err="1"/>
              <a:t>Brew_Strong</a:t>
            </a:r>
            <a:r>
              <a:rPr lang="en-GB" dirty="0"/>
              <a:t>, Dirty)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91FB2-5FC1-AD49-7094-93C72C552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09559-C85D-D3D8-F94A-EFC28A1C4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58303"/>
            <a:ext cx="10515599" cy="5315926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Solution for Task 1: Calculating State Transition Probabilities</a:t>
            </a:r>
            <a:endParaRPr lang="en-GB" dirty="0"/>
          </a:p>
          <a:p>
            <a:r>
              <a:rPr lang="en-GB" b="1" dirty="0"/>
              <a:t>Current State:</a:t>
            </a:r>
            <a:r>
              <a:rPr lang="en-GB" dirty="0"/>
              <a:t> </a:t>
            </a:r>
            <a:r>
              <a:rPr lang="en-GB" dirty="0">
                <a:latin typeface="Consolas"/>
              </a:rPr>
              <a:t>Dirty</a:t>
            </a:r>
            <a:r>
              <a:rPr lang="en-GB" dirty="0"/>
              <a:t>, </a:t>
            </a:r>
            <a:r>
              <a:rPr lang="en-GB" b="1" dirty="0"/>
              <a:t>Action:</a:t>
            </a:r>
            <a:r>
              <a:rPr lang="en-GB" dirty="0"/>
              <a:t> </a:t>
            </a:r>
            <a:r>
              <a:rPr lang="en-GB" dirty="0" err="1">
                <a:latin typeface="Consolas"/>
              </a:rPr>
              <a:t>Brew_Strong</a:t>
            </a:r>
            <a:endParaRPr lang="en-GB" dirty="0" err="1"/>
          </a:p>
          <a:p>
            <a:pPr lvl="1"/>
            <a:r>
              <a:rPr lang="en-GB" dirty="0">
                <a:solidFill>
                  <a:schemeClr val="tx1"/>
                </a:solidFill>
              </a:rPr>
              <a:t>We need p(Dirty | Dirty, </a:t>
            </a:r>
            <a:r>
              <a:rPr lang="en-GB" dirty="0" err="1">
                <a:solidFill>
                  <a:schemeClr val="tx1"/>
                </a:solidFill>
              </a:rPr>
              <a:t>Brew_Strong</a:t>
            </a:r>
            <a:r>
              <a:rPr lang="en-GB" dirty="0">
                <a:solidFill>
                  <a:schemeClr val="tx1"/>
                </a:solidFill>
              </a:rPr>
              <a:t>).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Looking at the Model Dynamics table for (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dirty="0">
                <a:solidFill>
                  <a:schemeClr val="tx1"/>
                </a:solidFill>
              </a:rPr>
              <a:t>, </a:t>
            </a:r>
            <a:r>
              <a:rPr lang="en-GB" err="1">
                <a:solidFill>
                  <a:schemeClr val="tx1"/>
                </a:solidFill>
                <a:latin typeface="Consolas"/>
              </a:rPr>
              <a:t>Brew_Strong</a:t>
            </a:r>
            <a:r>
              <a:rPr lang="en-GB" dirty="0">
                <a:solidFill>
                  <a:schemeClr val="tx1"/>
                </a:solidFill>
              </a:rPr>
              <a:t>):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dirty="0">
                <a:solidFill>
                  <a:schemeClr val="tx1"/>
                </a:solidFill>
              </a:rPr>
              <a:t>,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+3</a:t>
            </a:r>
            <a:r>
              <a:rPr lang="en-GB" dirty="0">
                <a:solidFill>
                  <a:schemeClr val="tx1"/>
                </a:solidFill>
              </a:rPr>
              <a:t>) with probability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0.2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dirty="0">
                <a:solidFill>
                  <a:schemeClr val="tx1"/>
                </a:solidFill>
              </a:rPr>
              <a:t>,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-1</a:t>
            </a:r>
            <a:r>
              <a:rPr lang="en-GB" dirty="0">
                <a:solidFill>
                  <a:schemeClr val="tx1"/>
                </a:solidFill>
              </a:rPr>
              <a:t>) with probability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0.6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dirty="0">
                <a:solidFill>
                  <a:schemeClr val="tx1"/>
                </a:solidFill>
              </a:rPr>
              <a:t>,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-3</a:t>
            </a:r>
            <a:r>
              <a:rPr lang="en-GB" dirty="0">
                <a:solidFill>
                  <a:schemeClr val="tx1"/>
                </a:solidFill>
              </a:rPr>
              <a:t>) with probability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0.2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chemeClr val="tx1"/>
                </a:solidFill>
              </a:rPr>
              <a:t>Since all transitions from (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dirty="0">
                <a:solidFill>
                  <a:schemeClr val="tx1"/>
                </a:solidFill>
              </a:rPr>
              <a:t>, </a:t>
            </a:r>
            <a:r>
              <a:rPr lang="en-GB" dirty="0" err="1">
                <a:solidFill>
                  <a:schemeClr val="tx1"/>
                </a:solidFill>
                <a:latin typeface="Consolas"/>
              </a:rPr>
              <a:t>Brew_Strong</a:t>
            </a:r>
            <a:r>
              <a:rPr lang="en-GB" dirty="0">
                <a:solidFill>
                  <a:schemeClr val="tx1"/>
                </a:solidFill>
              </a:rPr>
              <a:t>) lead to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dirty="0">
                <a:solidFill>
                  <a:schemeClr val="tx1"/>
                </a:solidFill>
              </a:rPr>
              <a:t> as the next state, we sum their probabilities: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p(Dirty | Dirty, </a:t>
            </a:r>
            <a:r>
              <a:rPr lang="en-GB" dirty="0" err="1">
                <a:solidFill>
                  <a:schemeClr val="tx1"/>
                </a:solidFill>
              </a:rPr>
              <a:t>Brew_Strong</a:t>
            </a:r>
            <a:r>
              <a:rPr lang="en-GB" dirty="0">
                <a:solidFill>
                  <a:schemeClr val="tx1"/>
                </a:solidFill>
              </a:rPr>
              <a:t>) = 0.2 + 0.6 + 0.2 = 1.0 </a:t>
            </a:r>
            <a:r>
              <a:rPr lang="en-GB" i="1" dirty="0">
                <a:solidFill>
                  <a:schemeClr val="tx1"/>
                </a:solidFill>
              </a:rPr>
              <a:t>(This makes sense; if the machine is dirty and you try to brew strong, it will remain dirty, though the outcome (reward) varies.)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Current State:</a:t>
            </a:r>
            <a:r>
              <a:rPr lang="en-GB" dirty="0">
                <a:solidFill>
                  <a:schemeClr val="tx1"/>
                </a:solidFill>
              </a:rPr>
              <a:t> </a:t>
            </a:r>
            <a:r>
              <a:rPr lang="en-GB" dirty="0">
                <a:solidFill>
                  <a:schemeClr val="tx1"/>
                </a:solidFill>
                <a:latin typeface="Consolas"/>
              </a:rPr>
              <a:t>Clean</a:t>
            </a:r>
            <a:r>
              <a:rPr lang="en-GB" dirty="0">
                <a:solidFill>
                  <a:schemeClr val="tx1"/>
                </a:solidFill>
              </a:rPr>
              <a:t>, </a:t>
            </a:r>
            <a:r>
              <a:rPr lang="en-GB" b="1" dirty="0">
                <a:solidFill>
                  <a:schemeClr val="tx1"/>
                </a:solidFill>
              </a:rPr>
              <a:t>Action:</a:t>
            </a:r>
            <a:r>
              <a:rPr lang="en-GB" dirty="0">
                <a:solidFill>
                  <a:schemeClr val="tx1"/>
                </a:solidFill>
              </a:rPr>
              <a:t> </a:t>
            </a:r>
            <a:r>
              <a:rPr lang="en-GB" err="1">
                <a:solidFill>
                  <a:schemeClr val="tx1"/>
                </a:solidFill>
                <a:latin typeface="Consolas"/>
              </a:rPr>
              <a:t>Brew_Mild</a:t>
            </a:r>
            <a:endParaRPr lang="en-GB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chemeClr val="tx1"/>
                </a:solidFill>
              </a:rPr>
              <a:t>p(Clean | Clean, </a:t>
            </a:r>
            <a:r>
              <a:rPr lang="en-GB" dirty="0" err="1">
                <a:solidFill>
                  <a:schemeClr val="tx1"/>
                </a:solidFill>
              </a:rPr>
              <a:t>Brew_Mild</a:t>
            </a:r>
            <a:r>
              <a:rPr lang="en-GB" dirty="0">
                <a:solidFill>
                  <a:schemeClr val="tx1"/>
                </a:solidFill>
              </a:rPr>
              <a:t>) = p(Clean, +2 | Clean, </a:t>
            </a:r>
            <a:r>
              <a:rPr lang="en-GB" dirty="0" err="1">
                <a:solidFill>
                  <a:schemeClr val="tx1"/>
                </a:solidFill>
              </a:rPr>
              <a:t>Brew_Mild</a:t>
            </a:r>
            <a:r>
              <a:rPr lang="en-GB" dirty="0">
                <a:solidFill>
                  <a:schemeClr val="tx1"/>
                </a:solidFill>
              </a:rPr>
              <a:t>) = 0.8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p(Dirty | Clean, </a:t>
            </a:r>
            <a:r>
              <a:rPr lang="en-GB" dirty="0" err="1">
                <a:solidFill>
                  <a:schemeClr val="tx1"/>
                </a:solidFill>
              </a:rPr>
              <a:t>Brew_Mild</a:t>
            </a:r>
            <a:r>
              <a:rPr lang="en-GB" dirty="0">
                <a:solidFill>
                  <a:schemeClr val="tx1"/>
                </a:solidFill>
              </a:rPr>
              <a:t>) = p(Dirty, +1 | Clean, </a:t>
            </a:r>
            <a:r>
              <a:rPr lang="en-GB" dirty="0" err="1">
                <a:solidFill>
                  <a:schemeClr val="tx1"/>
                </a:solidFill>
              </a:rPr>
              <a:t>Brew_Mild</a:t>
            </a:r>
            <a:r>
              <a:rPr lang="en-GB" dirty="0">
                <a:solidFill>
                  <a:schemeClr val="tx1"/>
                </a:solidFill>
              </a:rPr>
              <a:t>) = 0.2 </a:t>
            </a:r>
          </a:p>
          <a:p>
            <a:pPr lvl="1"/>
            <a:r>
              <a:rPr lang="en-GB" i="1" dirty="0">
                <a:solidFill>
                  <a:schemeClr val="tx1"/>
                </a:solidFill>
              </a:rPr>
              <a:t>(Check: 0.8+0.2=1.0. The probabilities for all possible next states sum to 1 for this (</a:t>
            </a:r>
            <a:r>
              <a:rPr lang="en-GB" i="1" dirty="0" err="1">
                <a:solidFill>
                  <a:schemeClr val="tx1"/>
                </a:solidFill>
              </a:rPr>
              <a:t>s,a</a:t>
            </a:r>
            <a:r>
              <a:rPr lang="en-GB" i="1" dirty="0">
                <a:solidFill>
                  <a:schemeClr val="tx1"/>
                </a:solidFill>
              </a:rPr>
              <a:t>) pair).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53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CA4CA-44E1-F254-98F5-0BDAD86F6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2D0BC-D9EF-C515-FA74-9779E3201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8227"/>
            <a:ext cx="10515599" cy="6250454"/>
          </a:xfrm>
        </p:spPr>
        <p:txBody>
          <a:bodyPr>
            <a:normAutofit/>
          </a:bodyPr>
          <a:lstStyle/>
          <a:p>
            <a:r>
              <a:rPr lang="en-GB" b="1" dirty="0"/>
              <a:t>Solution for Task 2: Calculating Expected Rewards for State-Action-Next-State Triples</a:t>
            </a:r>
            <a:endParaRPr lang="en-GB" dirty="0"/>
          </a:p>
          <a:p>
            <a:r>
              <a:rPr lang="en-GB" b="1" dirty="0"/>
              <a:t>Transition:</a:t>
            </a:r>
            <a:r>
              <a:rPr lang="en-GB" dirty="0"/>
              <a:t> </a:t>
            </a:r>
            <a:r>
              <a:rPr lang="en-GB" sz="2000" dirty="0"/>
              <a:t>From </a:t>
            </a:r>
            <a:r>
              <a:rPr lang="en-GB" sz="2000" dirty="0">
                <a:latin typeface="Consolas"/>
              </a:rPr>
              <a:t>Dirty</a:t>
            </a:r>
            <a:r>
              <a:rPr lang="en-GB" sz="2000" dirty="0"/>
              <a:t> state, take </a:t>
            </a:r>
            <a:r>
              <a:rPr lang="en-GB" sz="2000" err="1">
                <a:latin typeface="Consolas"/>
              </a:rPr>
              <a:t>Brew_Strong</a:t>
            </a:r>
            <a:r>
              <a:rPr lang="en-GB" sz="2000" dirty="0"/>
              <a:t> action, and end up in </a:t>
            </a:r>
            <a:r>
              <a:rPr lang="en-GB" sz="2000" dirty="0">
                <a:latin typeface="Consolas"/>
              </a:rPr>
              <a:t>Dirty</a:t>
            </a:r>
            <a:r>
              <a:rPr lang="en-GB" sz="2000" dirty="0"/>
              <a:t> state.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r(Dirty, </a:t>
            </a:r>
            <a:r>
              <a:rPr lang="en-GB" sz="2800" err="1">
                <a:solidFill>
                  <a:schemeClr val="tx1"/>
                </a:solidFill>
              </a:rPr>
              <a:t>Brew_Strong</a:t>
            </a:r>
            <a:r>
              <a:rPr lang="en-GB" sz="2800" dirty="0">
                <a:solidFill>
                  <a:schemeClr val="tx1"/>
                </a:solidFill>
              </a:rPr>
              <a:t>, Dirty)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First, we need p(Dirty | Dirty, </a:t>
            </a:r>
            <a:r>
              <a:rPr lang="en-GB" sz="2800" err="1">
                <a:solidFill>
                  <a:schemeClr val="tx1"/>
                </a:solidFill>
              </a:rPr>
              <a:t>Brew_Strong</a:t>
            </a:r>
            <a:r>
              <a:rPr lang="en-GB" sz="2800" dirty="0">
                <a:solidFill>
                  <a:schemeClr val="tx1"/>
                </a:solidFill>
              </a:rPr>
              <a:t>), which we calculated in Task 1 as 1.0.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Now, identify all (</a:t>
            </a:r>
            <a:r>
              <a:rPr lang="en-GB" sz="2800" err="1">
                <a:solidFill>
                  <a:schemeClr val="tx1"/>
                </a:solidFill>
              </a:rPr>
              <a:t>s′,r</a:t>
            </a:r>
            <a:r>
              <a:rPr lang="en-GB" sz="2800" dirty="0">
                <a:solidFill>
                  <a:schemeClr val="tx1"/>
                </a:solidFill>
              </a:rPr>
              <a:t>) pairs from the Model Dynamics table for </a:t>
            </a:r>
          </a:p>
          <a:p>
            <a:pPr lvl="1"/>
            <a:r>
              <a:rPr lang="en-GB" sz="2800" dirty="0">
                <a:solidFill>
                  <a:schemeClr val="tx1"/>
                </a:solidFill>
                <a:latin typeface="Consolas"/>
              </a:rPr>
              <a:t>s = Dirty</a:t>
            </a:r>
            <a:r>
              <a:rPr lang="en-GB" sz="2800" dirty="0">
                <a:solidFill>
                  <a:schemeClr val="tx1"/>
                </a:solidFill>
              </a:rPr>
              <a:t>, </a:t>
            </a:r>
            <a:r>
              <a:rPr lang="en-GB" sz="2800" dirty="0">
                <a:solidFill>
                  <a:schemeClr val="tx1"/>
                </a:solidFill>
                <a:latin typeface="Consolas"/>
              </a:rPr>
              <a:t>a = </a:t>
            </a:r>
            <a:r>
              <a:rPr lang="en-GB" sz="2800" err="1">
                <a:solidFill>
                  <a:schemeClr val="tx1"/>
                </a:solidFill>
                <a:latin typeface="Consolas"/>
              </a:rPr>
              <a:t>Brew_Strong</a:t>
            </a:r>
            <a:r>
              <a:rPr lang="en-GB" sz="2800" dirty="0">
                <a:solidFill>
                  <a:schemeClr val="tx1"/>
                </a:solidFill>
              </a:rPr>
              <a:t>, and </a:t>
            </a:r>
            <a:r>
              <a:rPr lang="en-GB" sz="2800" dirty="0">
                <a:solidFill>
                  <a:schemeClr val="tx1"/>
                </a:solidFill>
                <a:latin typeface="Consolas"/>
              </a:rPr>
              <a:t>s' = Dirty</a:t>
            </a:r>
            <a:r>
              <a:rPr lang="en-GB" sz="2800" dirty="0">
                <a:solidFill>
                  <a:schemeClr val="tx1"/>
                </a:solidFill>
              </a:rPr>
              <a:t>:</a:t>
            </a:r>
          </a:p>
          <a:p>
            <a:pPr lvl="2"/>
            <a:r>
              <a:rPr lang="en-GB" sz="2400" dirty="0">
                <a:solidFill>
                  <a:schemeClr val="tx1"/>
                </a:solidFill>
              </a:rPr>
              <a:t>(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sz="2400" dirty="0">
                <a:solidFill>
                  <a:schemeClr val="tx1"/>
                </a:solidFill>
              </a:rPr>
              <a:t>, 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+3</a:t>
            </a:r>
            <a:r>
              <a:rPr lang="en-GB" sz="2400" dirty="0">
                <a:solidFill>
                  <a:schemeClr val="tx1"/>
                </a:solidFill>
              </a:rPr>
              <a:t>) with probability 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0.2</a:t>
            </a:r>
            <a:endParaRPr lang="en-GB" sz="2400" dirty="0">
              <a:solidFill>
                <a:schemeClr val="tx1"/>
              </a:solidFill>
            </a:endParaRPr>
          </a:p>
          <a:p>
            <a:pPr lvl="2"/>
            <a:r>
              <a:rPr lang="en-GB" sz="2400" dirty="0">
                <a:solidFill>
                  <a:schemeClr val="tx1"/>
                </a:solidFill>
              </a:rPr>
              <a:t>(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sz="2400" dirty="0">
                <a:solidFill>
                  <a:schemeClr val="tx1"/>
                </a:solidFill>
              </a:rPr>
              <a:t>, 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-1</a:t>
            </a:r>
            <a:r>
              <a:rPr lang="en-GB" sz="2400" dirty="0">
                <a:solidFill>
                  <a:schemeClr val="tx1"/>
                </a:solidFill>
              </a:rPr>
              <a:t>) with probability 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0.6</a:t>
            </a:r>
            <a:endParaRPr lang="en-GB" sz="2400" dirty="0">
              <a:solidFill>
                <a:schemeClr val="tx1"/>
              </a:solidFill>
            </a:endParaRPr>
          </a:p>
          <a:p>
            <a:pPr lvl="2"/>
            <a:r>
              <a:rPr lang="en-GB" sz="2400" dirty="0">
                <a:solidFill>
                  <a:schemeClr val="tx1"/>
                </a:solidFill>
              </a:rPr>
              <a:t>(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Dirty</a:t>
            </a:r>
            <a:r>
              <a:rPr lang="en-GB" sz="2400" dirty="0">
                <a:solidFill>
                  <a:schemeClr val="tx1"/>
                </a:solidFill>
              </a:rPr>
              <a:t>, 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-3</a:t>
            </a:r>
            <a:r>
              <a:rPr lang="en-GB" sz="2400" dirty="0">
                <a:solidFill>
                  <a:schemeClr val="tx1"/>
                </a:solidFill>
              </a:rPr>
              <a:t>) with probability </a:t>
            </a:r>
            <a:r>
              <a:rPr lang="en-GB" sz="2400" dirty="0">
                <a:solidFill>
                  <a:schemeClr val="tx1"/>
                </a:solidFill>
                <a:latin typeface="Consolas"/>
              </a:rPr>
              <a:t>0.2</a:t>
            </a:r>
            <a:endParaRPr lang="en-GB" sz="2400" dirty="0">
              <a:solidFill>
                <a:schemeClr val="tx1"/>
              </a:solidFill>
            </a:endParaRP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Apply the formula: r(Dirty, </a:t>
            </a:r>
            <a:r>
              <a:rPr lang="en-GB" sz="2800" dirty="0" err="1">
                <a:solidFill>
                  <a:schemeClr val="tx1"/>
                </a:solidFill>
              </a:rPr>
              <a:t>Brew_Strong</a:t>
            </a:r>
            <a:r>
              <a:rPr lang="en-GB" sz="2800" dirty="0">
                <a:solidFill>
                  <a:schemeClr val="tx1"/>
                </a:solidFill>
              </a:rPr>
              <a:t>, Dirty) =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((3*0.2)+(-1*0.6)+(-3*0.2))/1.0  = −0.6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60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7a2a4dd17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Agenda for the class </a:t>
            </a:r>
            <a:endParaRPr/>
          </a:p>
        </p:txBody>
      </p:sp>
      <p:sp>
        <p:nvSpPr>
          <p:cNvPr id="259" name="Google Shape;259;g247a2a4dd17_0_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60" name="Google Shape;260;g247a2a4dd17_0_5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800"/>
              <a:buChar char="•"/>
            </a:pPr>
            <a:r>
              <a:rPr lang="en-US"/>
              <a:t>Agent-Environment Interface  (Sequential Decision Problem)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MDP 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Defining MDP, </a:t>
            </a:r>
            <a:endParaRPr sz="2200">
              <a:solidFill>
                <a:srgbClr val="38761D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Rewards, </a:t>
            </a:r>
            <a:endParaRPr sz="2200">
              <a:solidFill>
                <a:srgbClr val="38761D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Returns, Policy &amp;  Value Function, </a:t>
            </a:r>
            <a:endParaRPr sz="2200">
              <a:solidFill>
                <a:srgbClr val="38761D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None/>
            </a:pPr>
            <a:r>
              <a:rPr lang="en-US" sz="2200">
                <a:solidFill>
                  <a:srgbClr val="38761D"/>
                </a:solidFill>
              </a:rPr>
              <a:t>Optimal Policy and Value Functions</a:t>
            </a:r>
            <a:endParaRPr sz="2200">
              <a:solidFill>
                <a:srgbClr val="38761D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Approaches to solve MDP</a:t>
            </a:r>
            <a:endParaRPr/>
          </a:p>
        </p:txBody>
      </p:sp>
      <p:sp>
        <p:nvSpPr>
          <p:cNvPr id="261" name="Google Shape;261;g247a2a4dd17_0_5"/>
          <p:cNvSpPr txBox="1">
            <a:spLocks noGrp="1"/>
          </p:cNvSpPr>
          <p:nvPr>
            <p:ph type="ftr" idx="4294967295"/>
          </p:nvPr>
        </p:nvSpPr>
        <p:spPr>
          <a:xfrm>
            <a:off x="47625" y="6357951"/>
            <a:ext cx="1137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u="sng">
                <a:solidFill>
                  <a:srgbClr val="A61C00"/>
                </a:solidFill>
                <a:highlight>
                  <a:srgbClr val="C9DAF8"/>
                </a:highlight>
              </a:rPr>
              <a:t>Acknowledgements</a:t>
            </a:r>
            <a:r>
              <a:rPr lang="en-US" sz="1400">
                <a:solidFill>
                  <a:srgbClr val="A61C00"/>
                </a:solidFill>
                <a:highlight>
                  <a:srgbClr val="C9DAF8"/>
                </a:highlight>
              </a:rPr>
              <a:t>: Some of the slides were adopted </a:t>
            </a:r>
            <a:r>
              <a:rPr lang="en-US" sz="1400" i="1" u="sng">
                <a:solidFill>
                  <a:srgbClr val="A61C00"/>
                </a:solidFill>
                <a:highlight>
                  <a:srgbClr val="C9DAF8"/>
                </a:highlight>
              </a:rPr>
              <a:t>with permission</a:t>
            </a:r>
            <a:r>
              <a:rPr lang="en-US" sz="1400">
                <a:solidFill>
                  <a:srgbClr val="A61C00"/>
                </a:solidFill>
                <a:highlight>
                  <a:srgbClr val="C9DAF8"/>
                </a:highlight>
              </a:rPr>
              <a:t> from the course </a:t>
            </a:r>
            <a:r>
              <a:rPr lang="en-US" sz="1400" u="sng">
                <a:solidFill>
                  <a:schemeClr val="hlink"/>
                </a:solidFill>
                <a:highlight>
                  <a:srgbClr val="C9DAF8"/>
                </a:highlight>
                <a:hlinkClick r:id="rId3"/>
              </a:rPr>
              <a:t>CSCE-689</a:t>
            </a:r>
            <a:r>
              <a:rPr lang="en-US" sz="1400">
                <a:solidFill>
                  <a:srgbClr val="A61C00"/>
                </a:solidFill>
                <a:highlight>
                  <a:srgbClr val="C9DAF8"/>
                </a:highlight>
              </a:rPr>
              <a:t>  (Texas A&amp;M University) by Prof.  Guni Sharon</a:t>
            </a:r>
            <a:endParaRPr sz="1400">
              <a:solidFill>
                <a:srgbClr val="A61C00"/>
              </a:solidFill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cf79bab86_0_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Note on Goals &amp; Rewards</a:t>
            </a:r>
            <a:endParaRPr sz="3800"/>
          </a:p>
        </p:txBody>
      </p:sp>
      <p:sp>
        <p:nvSpPr>
          <p:cNvPr id="378" name="Google Shape;378;g24cf79bab86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79" name="Google Shape;379;g24cf79bab86_0_150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10515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 u="sng">
                <a:solidFill>
                  <a:srgbClr val="783F04"/>
                </a:solidFill>
              </a:rPr>
              <a:t>Reward Hypothesis</a:t>
            </a:r>
            <a:r>
              <a:rPr lang="en-US" sz="2500" i="1"/>
              <a:t>: </a:t>
            </a:r>
            <a:endParaRPr sz="2500" i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500" i="1">
                <a:solidFill>
                  <a:srgbClr val="674EA7"/>
                </a:solidFill>
              </a:rPr>
              <a:t>All of what we mean by goals and purposes can be well thought of as </a:t>
            </a:r>
            <a:r>
              <a:rPr lang="en-US" sz="2500" i="1">
                <a:solidFill>
                  <a:srgbClr val="674EA7"/>
                </a:solidFill>
                <a:highlight>
                  <a:srgbClr val="FFF2CC"/>
                </a:highlight>
              </a:rPr>
              <a:t>the maximization of the expected value of the cumulative sum of a received scalar signal</a:t>
            </a:r>
            <a:r>
              <a:rPr lang="en-US" sz="2500" i="1">
                <a:solidFill>
                  <a:srgbClr val="674EA7"/>
                </a:solidFill>
              </a:rPr>
              <a:t> (called </a:t>
            </a: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>
                <a:solidFill>
                  <a:srgbClr val="674EA7"/>
                </a:solidFill>
              </a:rPr>
              <a:t>).</a:t>
            </a:r>
            <a:endParaRPr sz="2500" i="1">
              <a:solidFill>
                <a:srgbClr val="674EA7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The rewards we set up truly indicate what we want accomplished, 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500"/>
              <a:buChar char="○"/>
            </a:pPr>
            <a:r>
              <a:rPr lang="en-US" sz="2500" i="1">
                <a:solidFill>
                  <a:srgbClr val="274E13"/>
                </a:solidFill>
              </a:rPr>
              <a:t>not the place to impart prior knowledge on how we want it to do </a:t>
            </a:r>
            <a:endParaRPr sz="2500" i="1">
              <a:solidFill>
                <a:srgbClr val="274E13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Ex: </a:t>
            </a:r>
            <a:r>
              <a:rPr lang="en-US" sz="2500" i="1">
                <a:solidFill>
                  <a:srgbClr val="073763"/>
                </a:solidFill>
              </a:rPr>
              <a:t>Chess Playing Agent</a:t>
            </a:r>
            <a:endParaRPr sz="2500" i="1">
              <a:solidFill>
                <a:srgbClr val="073763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/>
              <a:t>If the agent is rewarded for taking opponents pieces, the agent might fall for the opponent's trap. 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Ex:</a:t>
            </a:r>
            <a:r>
              <a:rPr lang="en-US" sz="2500" i="1">
                <a:solidFill>
                  <a:srgbClr val="1C4587"/>
                </a:solidFill>
              </a:rPr>
              <a:t> Vacuum Cleaner Agent</a:t>
            </a:r>
            <a:endParaRPr sz="2500" i="1">
              <a:solidFill>
                <a:srgbClr val="1C4587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 i="1"/>
              <a:t>If the agent is rewarded for each unit of dirt it sucks, it can repeatedly deposit and suck the dirt for larger reward</a:t>
            </a:r>
            <a:endParaRPr sz="2500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cf79bab86_0_1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385" name="Google Shape;385;g24cf79bab86_0_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86" name="Google Shape;386;g24cf79bab86_0_161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10515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i="1"/>
              <a:t>Goal is to maximize the expected return</a:t>
            </a:r>
            <a:endParaRPr i="1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i="1"/>
              <a:t>Return (Gt) is defined as some specific function of the reward sequence</a:t>
            </a:r>
            <a:endParaRPr i="1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-US" i="1">
                <a:solidFill>
                  <a:srgbClr val="1155CC"/>
                </a:solidFill>
              </a:rPr>
              <a:t>Episodic tasks vs. Continuing tasks</a:t>
            </a:r>
            <a:endParaRPr i="1">
              <a:solidFill>
                <a:srgbClr val="1155CC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i="1"/>
              <a:t>When there is a notion of final time step, say T, return can be</a:t>
            </a:r>
            <a:endParaRPr i="1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i="1"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4587"/>
              </a:buClr>
              <a:buSzPts val="2800"/>
              <a:buChar char="○"/>
            </a:pPr>
            <a:r>
              <a:rPr lang="en-US" sz="2800" i="1">
                <a:solidFill>
                  <a:srgbClr val="1C4587"/>
                </a:solidFill>
              </a:rPr>
              <a:t>Applicable when agent-environment interaction breaks into </a:t>
            </a:r>
            <a:r>
              <a:rPr lang="en-US" sz="2800" i="1">
                <a:solidFill>
                  <a:srgbClr val="1C4587"/>
                </a:solidFill>
                <a:highlight>
                  <a:srgbClr val="FFE599"/>
                </a:highlight>
              </a:rPr>
              <a:t>episodes</a:t>
            </a:r>
            <a:endParaRPr sz="2800" i="1">
              <a:solidFill>
                <a:srgbClr val="1C4587"/>
              </a:solidFill>
              <a:highlight>
                <a:srgbClr val="FFE599"/>
              </a:highlight>
            </a:endParaRPr>
          </a:p>
          <a:p>
            <a:pPr marL="91440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 i="1">
                <a:solidFill>
                  <a:srgbClr val="990000"/>
                </a:solidFill>
                <a:highlight>
                  <a:srgbClr val="FFF2CC"/>
                </a:highlight>
              </a:rPr>
              <a:t>Ex:</a:t>
            </a:r>
            <a:r>
              <a:rPr lang="en-US" sz="2800" i="1"/>
              <a:t> Playing Game, Trips through maze etc. [ called </a:t>
            </a:r>
            <a:r>
              <a:rPr lang="en-US" sz="2800" i="1">
                <a:solidFill>
                  <a:srgbClr val="980000"/>
                </a:solidFill>
              </a:rPr>
              <a:t>episodic tasks</a:t>
            </a:r>
            <a:r>
              <a:rPr lang="en-US" sz="2800" i="1"/>
              <a:t>]</a:t>
            </a:r>
            <a:endParaRPr sz="2800" i="1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i="1"/>
          </a:p>
        </p:txBody>
      </p:sp>
      <p:pic>
        <p:nvPicPr>
          <p:cNvPr id="387" name="Google Shape;387;g24cf79bab86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450" y="3982475"/>
            <a:ext cx="5089200" cy="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0c08058f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393" name="Google Shape;393;g250c08058fe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94" name="Google Shape;394;g250c08058fe_0_0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68475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 i="1"/>
              <a:t>Generally T = ∞</a:t>
            </a:r>
            <a:endParaRPr sz="3000" i="1"/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 i="1"/>
              <a:t>What if the agent receive a reward of +1 for each timestep? </a:t>
            </a:r>
            <a:endParaRPr sz="3000" i="1"/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 i="1">
                <a:solidFill>
                  <a:srgbClr val="7F6000"/>
                </a:solidFill>
              </a:rPr>
              <a:t>Discounted Return</a:t>
            </a:r>
            <a:r>
              <a:rPr lang="en-US" sz="3000" i="1"/>
              <a:t>:</a:t>
            </a:r>
            <a:endParaRPr sz="30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 i="1"/>
          </a:p>
          <a:p>
            <a:pPr marL="914400" lvl="1" indent="-400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80000"/>
              </a:buClr>
              <a:buSzPts val="2700"/>
              <a:buChar char="○"/>
            </a:pPr>
            <a:r>
              <a:rPr lang="en-US" sz="2700" i="1">
                <a:solidFill>
                  <a:srgbClr val="980000"/>
                </a:solidFill>
              </a:rPr>
              <a:t>Discount rate determines the present value of future rewards</a:t>
            </a:r>
            <a:endParaRPr sz="2700" i="1">
              <a:solidFill>
                <a:srgbClr val="980000"/>
              </a:solidFill>
            </a:endParaRPr>
          </a:p>
        </p:txBody>
      </p:sp>
      <p:pic>
        <p:nvPicPr>
          <p:cNvPr id="395" name="Google Shape;395;g250c08058f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650" y="3708035"/>
            <a:ext cx="7218625" cy="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50c08058f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225" y="4571985"/>
            <a:ext cx="5581876" cy="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50c08058fe_0_0"/>
          <p:cNvSpPr txBox="1"/>
          <p:nvPr/>
        </p:nvSpPr>
        <p:spPr>
          <a:xfrm>
            <a:off x="1157225" y="4463750"/>
            <a:ext cx="5381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sng" strike="noStrike" cap="none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endParaRPr sz="1700" b="1" i="0" u="sng" strike="noStrike" cap="none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50c08058f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2000" y="1763725"/>
            <a:ext cx="3771900" cy="375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cf79bab86_0_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404" name="Google Shape;404;g24cf79bab86_0_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05" name="Google Shape;405;g24cf79bab86_0_185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105156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What if 𝛾 is 0?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What if 𝛾 is 1?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/>
              <a:t>Computing discounted rewards incrementally</a:t>
            </a:r>
            <a:endParaRPr sz="25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i="1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 i="1"/>
              <a:t>Sum of an infinite number of terms, it is still finite if the reward is nonzero and constant and if 𝛾 &lt; 1. 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i="1"/>
              <a:t>Ex: reward is +1 constant</a:t>
            </a:r>
            <a:endParaRPr sz="2500" i="1"/>
          </a:p>
        </p:txBody>
      </p:sp>
      <p:pic>
        <p:nvPicPr>
          <p:cNvPr id="406" name="Google Shape;406;g24cf79bab86_0_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23" y="3004773"/>
            <a:ext cx="6328376" cy="14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4cf79bab86_0_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8622" y="5587972"/>
            <a:ext cx="2484425" cy="8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cf79bab86_0_1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Returns &amp; Episodes</a:t>
            </a:r>
            <a:endParaRPr sz="3800"/>
          </a:p>
        </p:txBody>
      </p:sp>
      <p:sp>
        <p:nvSpPr>
          <p:cNvPr id="413" name="Google Shape;413;g24cf79bab86_0_1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14" name="Google Shape;414;g24cf79bab86_0_198"/>
          <p:cNvSpPr txBox="1">
            <a:spLocks noGrp="1"/>
          </p:cNvSpPr>
          <p:nvPr>
            <p:ph type="body" idx="1"/>
          </p:nvPr>
        </p:nvSpPr>
        <p:spPr>
          <a:xfrm>
            <a:off x="838200" y="1679850"/>
            <a:ext cx="5889000" cy="4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>
                <a:solidFill>
                  <a:srgbClr val="990000"/>
                </a:solidFill>
              </a:rPr>
              <a:t>Objective</a:t>
            </a:r>
            <a:r>
              <a:rPr lang="en-US" sz="2500" i="1"/>
              <a:t>:  To apply forces to a cart moving along a track so as to keep a pole hinged to the cart from falling over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>
                <a:solidFill>
                  <a:srgbClr val="B45F06"/>
                </a:solidFill>
                <a:highlight>
                  <a:srgbClr val="FFF2CC"/>
                </a:highlight>
              </a:rPr>
              <a:t>Discuss</a:t>
            </a:r>
            <a:r>
              <a:rPr lang="en-US" sz="2500" i="1"/>
              <a:t>: </a:t>
            </a:r>
            <a:endParaRPr sz="2500" i="1"/>
          </a:p>
          <a:p>
            <a:pPr marL="9144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/>
              <a:t>Consider the task as episodic, that is try/maintain balance until failure. What could be the reward function?</a:t>
            </a:r>
            <a:endParaRPr sz="2500" i="1"/>
          </a:p>
          <a:p>
            <a:pPr marL="9144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en-US" sz="2500" i="1"/>
              <a:t>Repeat prev. assuming task is continuous. </a:t>
            </a:r>
            <a:endParaRPr sz="2500" i="1"/>
          </a:p>
        </p:txBody>
      </p:sp>
      <p:pic>
        <p:nvPicPr>
          <p:cNvPr id="415" name="Google Shape;415;g24cf79bab86_0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1325" y="2677650"/>
            <a:ext cx="4917300" cy="25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0c08058fe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Policy </a:t>
            </a:r>
            <a:endParaRPr sz="3800"/>
          </a:p>
        </p:txBody>
      </p:sp>
      <p:sp>
        <p:nvSpPr>
          <p:cNvPr id="421" name="Google Shape;421;g250c08058fe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22" name="Google Shape;422;g250c08058fe_0_24"/>
          <p:cNvSpPr txBox="1">
            <a:spLocks noGrp="1"/>
          </p:cNvSpPr>
          <p:nvPr>
            <p:ph type="body" idx="1"/>
          </p:nvPr>
        </p:nvSpPr>
        <p:spPr>
          <a:xfrm>
            <a:off x="665100" y="2034475"/>
            <a:ext cx="6074700" cy="3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900"/>
              <a:buChar char="●"/>
            </a:pPr>
            <a:r>
              <a:rPr lang="en-US" sz="2900">
                <a:solidFill>
                  <a:srgbClr val="434343"/>
                </a:solidFill>
              </a:rPr>
              <a:t>A mapping from states to probabilities of selecting each possible action.</a:t>
            </a:r>
            <a:endParaRPr sz="2900">
              <a:solidFill>
                <a:srgbClr val="434343"/>
              </a:solidFill>
            </a:endParaRPr>
          </a:p>
          <a:p>
            <a:pPr marL="91440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○"/>
            </a:pPr>
            <a:r>
              <a:rPr lang="en-US" sz="2900">
                <a:solidFill>
                  <a:srgbClr val="434343"/>
                </a:solidFill>
              </a:rPr>
              <a:t>𝛑 (a|s) is the probability that A</a:t>
            </a:r>
            <a:r>
              <a:rPr lang="en-US" sz="2900" baseline="-25000">
                <a:solidFill>
                  <a:srgbClr val="434343"/>
                </a:solidFill>
              </a:rPr>
              <a:t>t</a:t>
            </a:r>
            <a:r>
              <a:rPr lang="en-US" sz="2900">
                <a:solidFill>
                  <a:srgbClr val="434343"/>
                </a:solidFill>
              </a:rPr>
              <a:t> = a if S</a:t>
            </a:r>
            <a:r>
              <a:rPr lang="en-US" sz="2900" baseline="-25000">
                <a:solidFill>
                  <a:srgbClr val="434343"/>
                </a:solidFill>
              </a:rPr>
              <a:t>t</a:t>
            </a:r>
            <a:r>
              <a:rPr lang="en-US" sz="2900">
                <a:solidFill>
                  <a:srgbClr val="434343"/>
                </a:solidFill>
              </a:rPr>
              <a:t> = s</a:t>
            </a:r>
            <a:endParaRPr sz="2900">
              <a:solidFill>
                <a:srgbClr val="434343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●"/>
            </a:pPr>
            <a:r>
              <a:rPr lang="en-US" sz="2900">
                <a:solidFill>
                  <a:srgbClr val="434343"/>
                </a:solidFill>
              </a:rPr>
              <a:t>The purpose of learning is to improve the agent's policy with its experience </a:t>
            </a:r>
            <a:endParaRPr sz="2900">
              <a:solidFill>
                <a:srgbClr val="434343"/>
              </a:solidFill>
            </a:endParaRPr>
          </a:p>
        </p:txBody>
      </p:sp>
      <p:pic>
        <p:nvPicPr>
          <p:cNvPr id="423" name="Google Shape;423;g250c08058fe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9900" y="1763725"/>
            <a:ext cx="4795325" cy="40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cf79bab86_0_2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Defining Value Functions</a:t>
            </a:r>
            <a:endParaRPr sz="3800"/>
          </a:p>
        </p:txBody>
      </p:sp>
      <p:sp>
        <p:nvSpPr>
          <p:cNvPr id="429" name="Google Shape;429;g24cf79bab86_0_2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30" name="Google Shape;430;g24cf79bab86_0_208"/>
          <p:cNvSpPr txBox="1"/>
          <p:nvPr/>
        </p:nvSpPr>
        <p:spPr>
          <a:xfrm>
            <a:off x="310375" y="2068525"/>
            <a:ext cx="45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State-value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24cf79bab86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698825"/>
            <a:ext cx="116681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4cf79bab86_0_208"/>
          <p:cNvSpPr txBox="1"/>
          <p:nvPr/>
        </p:nvSpPr>
        <p:spPr>
          <a:xfrm>
            <a:off x="310375" y="4202125"/>
            <a:ext cx="45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Action-value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4cf79bab86_0_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4680025"/>
            <a:ext cx="11887201" cy="138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0c08058fe_0_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Defining Value Functions</a:t>
            </a:r>
            <a:endParaRPr sz="3800"/>
          </a:p>
        </p:txBody>
      </p:sp>
      <p:sp>
        <p:nvSpPr>
          <p:cNvPr id="439" name="Google Shape;439;g250c08058fe_0_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40" name="Google Shape;440;g250c08058fe_0_50"/>
          <p:cNvSpPr txBox="1"/>
          <p:nvPr/>
        </p:nvSpPr>
        <p:spPr>
          <a:xfrm>
            <a:off x="310375" y="1916125"/>
            <a:ext cx="92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State Value function in terms of Action-value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250c08058fe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348" y="2775023"/>
            <a:ext cx="4537500" cy="12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50c08058fe_0_50"/>
          <p:cNvSpPr txBox="1"/>
          <p:nvPr/>
        </p:nvSpPr>
        <p:spPr>
          <a:xfrm>
            <a:off x="310375" y="4125925"/>
            <a:ext cx="92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Action Value function in terms of State value function for policy 𝝿</a:t>
            </a:r>
            <a:endParaRPr sz="2400" b="1" i="0" u="sng" strike="noStrike" cap="none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250c08058fe_0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4832425"/>
            <a:ext cx="77628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714840099_0_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Bellman Equation for V</a:t>
            </a:r>
            <a:r>
              <a:rPr lang="en-US" sz="3800" baseline="-25000"/>
              <a:t>𝝅</a:t>
            </a:r>
            <a:endParaRPr sz="3800" baseline="-25000"/>
          </a:p>
        </p:txBody>
      </p:sp>
      <p:sp>
        <p:nvSpPr>
          <p:cNvPr id="449" name="Google Shape;449;g22714840099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50" name="Google Shape;450;g22714840099_0_3"/>
          <p:cNvSpPr txBox="1"/>
          <p:nvPr/>
        </p:nvSpPr>
        <p:spPr>
          <a:xfrm>
            <a:off x="287725" y="3929750"/>
            <a:ext cx="6400800" cy="1416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Value of the start state must </a:t>
            </a:r>
            <a:r>
              <a:rPr lang="en-US" sz="2000" b="1" i="0" u="none" strike="noStrike" cap="none">
                <a:solidFill>
                  <a:srgbClr val="85200C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equal </a:t>
            </a:r>
            <a:endParaRPr sz="2000" b="1" i="0" u="none" strike="noStrike" cap="none">
              <a:solidFill>
                <a:srgbClr val="85200C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000"/>
              <a:buFont typeface="Calibri"/>
              <a:buAutoNum type="arabicParenBoth"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the (discounted) value of the expected next state, </a:t>
            </a:r>
            <a:endParaRPr sz="2000" b="1" i="0" u="none" strike="noStrike" cap="none">
              <a:solidFill>
                <a:srgbClr val="8520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 i="0" u="none" strike="noStrike" cap="none">
                <a:solidFill>
                  <a:srgbClr val="980000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plus </a:t>
            </a:r>
            <a:endParaRPr sz="2000" b="1" i="0" u="none" strike="noStrike" cap="none">
              <a:solidFill>
                <a:srgbClr val="980000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000"/>
              <a:buFont typeface="Calibri"/>
              <a:buAutoNum type="arabicParenBoth"/>
            </a:pPr>
            <a:r>
              <a:rPr lang="en-US" sz="2000" b="1" i="0" u="none" strike="noStrike" cap="non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the reward expected along the way </a:t>
            </a:r>
            <a:endParaRPr sz="2000" b="1" i="0" u="none" strike="noStrike" cap="none">
              <a:solidFill>
                <a:srgbClr val="8520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22714840099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25" y="1831175"/>
            <a:ext cx="1952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2714840099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0608" y="1768768"/>
            <a:ext cx="64008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2714840099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5994" y="2578401"/>
            <a:ext cx="5073905" cy="34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2714840099_0_3"/>
          <p:cNvSpPr txBox="1"/>
          <p:nvPr/>
        </p:nvSpPr>
        <p:spPr>
          <a:xfrm>
            <a:off x="8740000" y="6008625"/>
            <a:ext cx="16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Backup Diagram</a:t>
            </a:r>
            <a:endParaRPr sz="1600" b="1" i="0" u="none" strike="noStrike" cap="none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bb5d5c661_0_15"/>
          <p:cNvSpPr txBox="1">
            <a:spLocks noGrp="1"/>
          </p:cNvSpPr>
          <p:nvPr>
            <p:ph type="title"/>
          </p:nvPr>
        </p:nvSpPr>
        <p:spPr>
          <a:xfrm>
            <a:off x="644000" y="2805900"/>
            <a:ext cx="10515600" cy="124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#3 ends</a:t>
            </a:r>
            <a:endParaRPr/>
          </a:p>
        </p:txBody>
      </p:sp>
      <p:sp>
        <p:nvSpPr>
          <p:cNvPr id="372" name="Google Shape;372;g31bb5d5c661_0_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17600a579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Agent-Environment Interface</a:t>
            </a:r>
            <a:endParaRPr/>
          </a:p>
        </p:txBody>
      </p:sp>
      <p:sp>
        <p:nvSpPr>
          <p:cNvPr id="267" name="Google Shape;267;g2217600a579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68" name="Google Shape;268;g2217600a579_0_17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45819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990000"/>
                </a:solidFill>
              </a:rPr>
              <a:t>Agent</a:t>
            </a:r>
            <a:r>
              <a:rPr lang="en-US" sz="2300"/>
              <a:t> - Learner &amp; the decision maker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Environment</a:t>
            </a:r>
            <a:r>
              <a:rPr lang="en-US" sz="2300"/>
              <a:t> - Everything outside the agent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980000"/>
                </a:solidFill>
              </a:rPr>
              <a:t>Interaction</a:t>
            </a:r>
            <a:r>
              <a:rPr lang="en-US" sz="2300"/>
              <a:t>:</a:t>
            </a:r>
            <a:endParaRPr sz="2300"/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Agent performs an action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Environment responds by </a:t>
            </a:r>
            <a:endParaRPr sz="2200">
              <a:solidFill>
                <a:schemeClr val="dk1"/>
              </a:solidFill>
            </a:endParaRPr>
          </a:p>
          <a:p>
            <a:pPr marL="1371600" lvl="2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</a:pPr>
            <a:r>
              <a:rPr lang="en-US" sz="2100">
                <a:solidFill>
                  <a:schemeClr val="dk1"/>
                </a:solidFill>
              </a:rPr>
              <a:t>presenting a new situation (change in state) </a:t>
            </a:r>
            <a:endParaRPr sz="2100">
              <a:solidFill>
                <a:schemeClr val="dk1"/>
              </a:solidFill>
            </a:endParaRPr>
          </a:p>
          <a:p>
            <a:pPr marL="1371600" lvl="2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</a:pPr>
            <a:r>
              <a:rPr lang="en-US" sz="2100">
                <a:solidFill>
                  <a:schemeClr val="dk1"/>
                </a:solidFill>
              </a:rPr>
              <a:t>presents numerical reward</a:t>
            </a:r>
            <a:endParaRPr sz="21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00"/>
              <a:buChar char="●"/>
            </a:pPr>
            <a:r>
              <a:rPr lang="en-US" sz="2300">
                <a:solidFill>
                  <a:srgbClr val="980000"/>
                </a:solidFill>
              </a:rPr>
              <a:t>Objective (of the interaction): </a:t>
            </a:r>
            <a:endParaRPr sz="2300">
              <a:solidFill>
                <a:srgbClr val="980000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Maximize the return (cumulative rewards) over time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69" name="Google Shape;269;g2217600a579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163" y="1785488"/>
            <a:ext cx="66960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217600a579_0_17"/>
          <p:cNvSpPr txBox="1"/>
          <p:nvPr/>
        </p:nvSpPr>
        <p:spPr>
          <a:xfrm>
            <a:off x="5998425" y="4251225"/>
            <a:ext cx="5381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Interaction occurs in discrete time steps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2217600a579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275" y="4806825"/>
            <a:ext cx="3717663" cy="48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714840099_0_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Understanding V</a:t>
            </a:r>
            <a:r>
              <a:rPr lang="en-US" sz="3800" baseline="-25000"/>
              <a:t>𝝅</a:t>
            </a:r>
            <a:r>
              <a:rPr lang="en-US" sz="3800"/>
              <a:t>(s) with Gridworld</a:t>
            </a:r>
            <a:endParaRPr sz="3800" baseline="-25000"/>
          </a:p>
        </p:txBody>
      </p:sp>
      <p:sp>
        <p:nvSpPr>
          <p:cNvPr id="460" name="Google Shape;460;g22714840099_0_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61" name="Google Shape;461;g22714840099_0_33"/>
          <p:cNvSpPr txBox="1"/>
          <p:nvPr/>
        </p:nvSpPr>
        <p:spPr>
          <a:xfrm>
            <a:off x="547325" y="1535125"/>
            <a:ext cx="11289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 if an action takes agent off the grid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Exceptional reward from A and B for all actions taking agent to A’ and B’ resp.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○"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0, everywhere else 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2714840099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150" y="3102925"/>
            <a:ext cx="9404899" cy="3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2714840099_0_33"/>
          <p:cNvSpPr txBox="1"/>
          <p:nvPr/>
        </p:nvSpPr>
        <p:spPr>
          <a:xfrm>
            <a:off x="6942250" y="6078700"/>
            <a:ext cx="427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State-value function for the </a:t>
            </a:r>
            <a:r>
              <a:rPr lang="en-US" sz="1600" b="1" i="0" u="none" strike="noStrike" cap="none">
                <a:solidFill>
                  <a:srgbClr val="0000FF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equiprobable random policy</a:t>
            </a:r>
            <a:r>
              <a:rPr lang="en-US" sz="1600" b="1" i="0" u="none" strike="noStrike" cap="none">
                <a:solidFill>
                  <a:srgbClr val="98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>
                <a:solidFill>
                  <a:srgbClr val="98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with 𝛾 = 0.9</a:t>
            </a:r>
            <a:endParaRPr sz="1600" b="1" i="0" u="none" strike="noStrike" cap="none">
              <a:solidFill>
                <a:srgbClr val="98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2714840099_0_33"/>
          <p:cNvSpPr txBox="1"/>
          <p:nvPr/>
        </p:nvSpPr>
        <p:spPr>
          <a:xfrm>
            <a:off x="1241150" y="6078700"/>
            <a:ext cx="325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Exceptional reward dynamics</a:t>
            </a:r>
            <a:endParaRPr sz="16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714840099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Understanding V</a:t>
            </a:r>
            <a:r>
              <a:rPr lang="en-US" sz="3800" baseline="-25000"/>
              <a:t>𝝅</a:t>
            </a:r>
            <a:r>
              <a:rPr lang="en-US" sz="3800"/>
              <a:t>(s) with Gridworld</a:t>
            </a:r>
            <a:endParaRPr sz="3800" baseline="-25000"/>
          </a:p>
        </p:txBody>
      </p:sp>
      <p:sp>
        <p:nvSpPr>
          <p:cNvPr id="470" name="Google Shape;470;g22714840099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71" name="Google Shape;471;g22714840099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2754325"/>
            <a:ext cx="40481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2714840099_0_42"/>
          <p:cNvSpPr txBox="1"/>
          <p:nvPr/>
        </p:nvSpPr>
        <p:spPr>
          <a:xfrm>
            <a:off x="838200" y="3370025"/>
            <a:ext cx="6171600" cy="73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Verify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V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𝝅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(s) using Bellman equation for this state with </a:t>
            </a:r>
            <a:r>
              <a:rPr lang="en-US" sz="1800" b="0" i="0" u="none" strike="noStrike" cap="none">
                <a:solidFill>
                  <a:srgbClr val="98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𝛾 = 0.9,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equiprobable random policy</a:t>
            </a:r>
            <a:endParaRPr sz="1800" b="0" i="0" u="none" strike="noStrike" cap="non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473" name="Google Shape;473;g22714840099_0_42"/>
          <p:cNvSpPr/>
          <p:nvPr/>
        </p:nvSpPr>
        <p:spPr>
          <a:xfrm>
            <a:off x="9385525" y="4360625"/>
            <a:ext cx="893100" cy="8931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g22714840099_0_42"/>
          <p:cNvCxnSpPr>
            <a:stCxn id="472" idx="3"/>
            <a:endCxn id="473" idx="2"/>
          </p:cNvCxnSpPr>
          <p:nvPr/>
        </p:nvCxnSpPr>
        <p:spPr>
          <a:xfrm>
            <a:off x="7009800" y="3739475"/>
            <a:ext cx="2375700" cy="1067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5" name="Google Shape;475;g22714840099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25" y="1831175"/>
            <a:ext cx="1952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2714840099_0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608" y="1768768"/>
            <a:ext cx="64008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714840099_0_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Understanding V</a:t>
            </a:r>
            <a:r>
              <a:rPr lang="en-US" sz="3800" baseline="-25000"/>
              <a:t>𝝅</a:t>
            </a:r>
            <a:r>
              <a:rPr lang="en-US" sz="3800"/>
              <a:t>(s) with Gridworld</a:t>
            </a:r>
            <a:endParaRPr sz="3800" baseline="-25000"/>
          </a:p>
        </p:txBody>
      </p:sp>
      <p:sp>
        <p:nvSpPr>
          <p:cNvPr id="482" name="Google Shape;482;g22714840099_0_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83" name="Google Shape;483;g22714840099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013" y="2735321"/>
            <a:ext cx="40481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2714840099_0_67"/>
          <p:cNvSpPr/>
          <p:nvPr/>
        </p:nvSpPr>
        <p:spPr>
          <a:xfrm>
            <a:off x="9385525" y="4360625"/>
            <a:ext cx="893100" cy="8931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22714840099_0_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25" y="1831175"/>
            <a:ext cx="1952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2714840099_0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608" y="1768768"/>
            <a:ext cx="64008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2714840099_0_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3721393"/>
            <a:ext cx="7467601" cy="255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2714840099_0_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93" name="Google Shape;493;g22714840099_0_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Ex-1</a:t>
            </a:r>
            <a:endParaRPr sz="3800" baseline="-25000"/>
          </a:p>
        </p:txBody>
      </p:sp>
      <p:sp>
        <p:nvSpPr>
          <p:cNvPr id="494" name="Google Shape;494;g22714840099_0_80"/>
          <p:cNvSpPr txBox="1"/>
          <p:nvPr/>
        </p:nvSpPr>
        <p:spPr>
          <a:xfrm>
            <a:off x="321725" y="1458925"/>
            <a:ext cx="11650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Recollect the reward function used for Gridworld as below: </a:t>
            </a:r>
            <a:endParaRPr sz="21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○"/>
            </a:pPr>
            <a:r>
              <a:rPr lang="en-US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 if an action takes agent off the grid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○"/>
            </a:pPr>
            <a:r>
              <a:rPr lang="en-US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Exceptional reward from A and B for all actions taking agent to A’ and B’ resp.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○"/>
            </a:pPr>
            <a:r>
              <a:rPr lang="en-US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0, everywhere else 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Let us add a constant c ( say 10) to the rewards of all the actions. Will it change anything? </a:t>
            </a:r>
            <a:endParaRPr sz="2600" b="1" i="0" u="none" strike="noStrike" cap="non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714840099_0_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00" name="Google Shape;500;g22714840099_0_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01" name="Google Shape;501;g22714840099_0_92"/>
          <p:cNvSpPr txBox="1">
            <a:spLocks noGrp="1"/>
          </p:cNvSpPr>
          <p:nvPr>
            <p:ph type="body" idx="1"/>
          </p:nvPr>
        </p:nvSpPr>
        <p:spPr>
          <a:xfrm>
            <a:off x="592675" y="1827313"/>
            <a:ext cx="10989900" cy="4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8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Char char="●"/>
            </a:pPr>
            <a:r>
              <a:rPr lang="en-US" sz="3300"/>
              <a:t>𝝿 ≥ 𝝿’ if and only if v</a:t>
            </a:r>
            <a:r>
              <a:rPr lang="en-US" sz="3300" baseline="-25000"/>
              <a:t>𝝿</a:t>
            </a:r>
            <a:r>
              <a:rPr lang="en-US" sz="3300"/>
              <a:t>(s)  ≥ v</a:t>
            </a:r>
            <a:r>
              <a:rPr lang="en-US" sz="3300" baseline="-25000"/>
              <a:t>𝝿</a:t>
            </a:r>
            <a:r>
              <a:rPr lang="en-US" sz="3300"/>
              <a:t>(s) for all s ∊ S</a:t>
            </a:r>
            <a:endParaRPr sz="3300"/>
          </a:p>
          <a:p>
            <a:pPr marL="45720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-US" sz="3300"/>
              <a:t>There is always at least one policy that is better than or equal to all other policies → optimal policy (denoted as 𝝿</a:t>
            </a:r>
            <a:r>
              <a:rPr lang="en-US" sz="3300" baseline="-25000"/>
              <a:t>*</a:t>
            </a:r>
            <a:r>
              <a:rPr lang="en-US" sz="3300"/>
              <a:t>)</a:t>
            </a:r>
            <a:endParaRPr sz="3300"/>
          </a:p>
          <a:p>
            <a:pPr marL="914400" lvl="1" indent="-438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300"/>
              <a:buChar char="○"/>
            </a:pPr>
            <a:r>
              <a:rPr lang="en-US" sz="3300">
                <a:solidFill>
                  <a:srgbClr val="274E13"/>
                </a:solidFill>
              </a:rPr>
              <a:t>There could be more than one optimal policy !!!</a:t>
            </a:r>
            <a:endParaRPr sz="3300">
              <a:solidFill>
                <a:srgbClr val="274E13"/>
              </a:solidFill>
            </a:endParaRPr>
          </a:p>
        </p:txBody>
      </p:sp>
      <p:sp>
        <p:nvSpPr>
          <p:cNvPr id="502" name="Google Shape;502;g22714840099_0_92"/>
          <p:cNvSpPr txBox="1"/>
          <p:nvPr/>
        </p:nvSpPr>
        <p:spPr>
          <a:xfrm>
            <a:off x="152375" y="4182525"/>
            <a:ext cx="408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Optimal state-value function</a:t>
            </a:r>
            <a:endParaRPr sz="22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g22714840099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92" y="4028335"/>
            <a:ext cx="3861850" cy="8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2714840099_0_92"/>
          <p:cNvSpPr txBox="1"/>
          <p:nvPr/>
        </p:nvSpPr>
        <p:spPr>
          <a:xfrm>
            <a:off x="152375" y="5173125"/>
            <a:ext cx="438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Optimal action-value function</a:t>
            </a:r>
            <a:endParaRPr sz="2200" b="1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22714840099_0_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5675" y="5083000"/>
            <a:ext cx="4224925" cy="79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2714840099_0_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2204" y="5693125"/>
            <a:ext cx="7951247" cy="6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0ec8fe09f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12" name="Google Shape;512;g250ec8fe09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13" name="Google Shape;513;g250ec8fe09f_0_0"/>
          <p:cNvSpPr txBox="1">
            <a:spLocks noGrp="1"/>
          </p:cNvSpPr>
          <p:nvPr>
            <p:ph type="body" idx="1"/>
          </p:nvPr>
        </p:nvSpPr>
        <p:spPr>
          <a:xfrm>
            <a:off x="758650" y="16113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Bellman optimality equation - </a:t>
            </a:r>
            <a:r>
              <a:rPr lang="en-US"/>
              <a:t> expresses that </a:t>
            </a:r>
            <a:r>
              <a:rPr lang="en-US" i="1">
                <a:solidFill>
                  <a:srgbClr val="073763"/>
                </a:solidFill>
              </a:rPr>
              <a:t>the value of a state under an optimal policy must equal the expected return for the best action from that state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14" name="Google Shape;514;g250ec8fe09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500" y="3055200"/>
            <a:ext cx="7245226" cy="36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50ec8fe09f_0_0"/>
          <p:cNvSpPr/>
          <p:nvPr/>
        </p:nvSpPr>
        <p:spPr>
          <a:xfrm>
            <a:off x="878325" y="5133325"/>
            <a:ext cx="8162700" cy="151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250ec8fe09f_0_0"/>
          <p:cNvSpPr txBox="1"/>
          <p:nvPr/>
        </p:nvSpPr>
        <p:spPr>
          <a:xfrm>
            <a:off x="7400925" y="3064525"/>
            <a:ext cx="441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Bellman optimality equation for V</a:t>
            </a:r>
            <a:r>
              <a:rPr lang="en-US" sz="2000" b="1" i="0" u="sng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2000" b="1" i="0" u="sng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g250ec8fe09f_0_0"/>
          <p:cNvCxnSpPr>
            <a:stCxn id="516" idx="2"/>
          </p:cNvCxnSpPr>
          <p:nvPr/>
        </p:nvCxnSpPr>
        <p:spPr>
          <a:xfrm flipH="1">
            <a:off x="8327625" y="3557125"/>
            <a:ext cx="1282800" cy="1603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0ec8fe09f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23" name="Google Shape;523;g250ec8fe09f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24" name="Google Shape;524;g250ec8fe09f_0_18"/>
          <p:cNvSpPr txBox="1">
            <a:spLocks noGrp="1"/>
          </p:cNvSpPr>
          <p:nvPr>
            <p:ph type="body" idx="1"/>
          </p:nvPr>
        </p:nvSpPr>
        <p:spPr>
          <a:xfrm>
            <a:off x="758650" y="16113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980000"/>
                </a:solidFill>
              </a:rPr>
              <a:t>Bellman optimality equation - </a:t>
            </a:r>
            <a:r>
              <a:rPr lang="en-US"/>
              <a:t> expresses that </a:t>
            </a:r>
            <a:r>
              <a:rPr lang="en-US" i="1">
                <a:solidFill>
                  <a:srgbClr val="073763"/>
                </a:solidFill>
              </a:rPr>
              <a:t>the value of a state under an optimal policy must equal the expected return for the best action from that state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5" name="Google Shape;525;g250ec8fe09f_0_18"/>
          <p:cNvSpPr txBox="1"/>
          <p:nvPr/>
        </p:nvSpPr>
        <p:spPr>
          <a:xfrm>
            <a:off x="4198775" y="3393625"/>
            <a:ext cx="524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Bellman optimality equation for q</a:t>
            </a:r>
            <a:r>
              <a:rPr lang="en-US" sz="2000" b="1" i="0" u="sng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2000" b="1" i="0" u="sng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250ec8fe09f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50" y="4083600"/>
            <a:ext cx="95059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0ec8fe09f_0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32" name="Google Shape;532;g250ec8fe09f_0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Policies and Optimal Value Functions</a:t>
            </a:r>
            <a:endParaRPr sz="3800" baseline="-25000"/>
          </a:p>
        </p:txBody>
      </p:sp>
      <p:sp>
        <p:nvSpPr>
          <p:cNvPr id="533" name="Google Shape;533;g250ec8fe09f_0_28"/>
          <p:cNvSpPr txBox="1">
            <a:spLocks noGrp="1"/>
          </p:cNvSpPr>
          <p:nvPr>
            <p:ph type="body" idx="1"/>
          </p:nvPr>
        </p:nvSpPr>
        <p:spPr>
          <a:xfrm>
            <a:off x="758650" y="1611314"/>
            <a:ext cx="105156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980000"/>
                </a:solidFill>
              </a:rPr>
              <a:t>Bellman optimality equation - </a:t>
            </a:r>
            <a:r>
              <a:rPr lang="en-US"/>
              <a:t> expresses that </a:t>
            </a:r>
            <a:r>
              <a:rPr lang="en-US" i="1">
                <a:solidFill>
                  <a:srgbClr val="073763"/>
                </a:solidFill>
              </a:rPr>
              <a:t>the value of a state under an optimal policy must equal the expected return for the best action from that state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34" name="Google Shape;534;g250ec8fe09f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788" y="3470425"/>
            <a:ext cx="85820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50ec8fe09f_0_28"/>
          <p:cNvSpPr txBox="1"/>
          <p:nvPr/>
        </p:nvSpPr>
        <p:spPr>
          <a:xfrm>
            <a:off x="3261925" y="6251725"/>
            <a:ext cx="44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Backup diagrams for v* and q*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0ec8fe09f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41" name="Google Shape;541;g250ec8fe09f_0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800"/>
              <a:t>Optimal solutions to the gridworld example</a:t>
            </a:r>
            <a:endParaRPr sz="3800" baseline="-25000"/>
          </a:p>
        </p:txBody>
      </p:sp>
      <p:sp>
        <p:nvSpPr>
          <p:cNvPr id="542" name="Google Shape;542;g250ec8fe09f_0_40"/>
          <p:cNvSpPr txBox="1"/>
          <p:nvPr/>
        </p:nvSpPr>
        <p:spPr>
          <a:xfrm>
            <a:off x="3261925" y="6251725"/>
            <a:ext cx="44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Backup diagrams for v* and q*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g250ec8fe09f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63725"/>
            <a:ext cx="106013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4c24bee92_0_12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MDP - Objective</a:t>
            </a:r>
            <a:endParaRPr/>
          </a:p>
        </p:txBody>
      </p:sp>
      <p:sp>
        <p:nvSpPr>
          <p:cNvPr id="549" name="Google Shape;549;g254c24bee92_0_12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pSp>
        <p:nvGrpSpPr>
          <p:cNvPr id="550" name="Google Shape;550;g254c24bee92_0_1234"/>
          <p:cNvGrpSpPr/>
          <p:nvPr/>
        </p:nvGrpSpPr>
        <p:grpSpPr>
          <a:xfrm>
            <a:off x="7933894" y="3644122"/>
            <a:ext cx="4174575" cy="2651434"/>
            <a:chOff x="7494104" y="3841508"/>
            <a:chExt cx="4174575" cy="2651434"/>
          </a:xfrm>
        </p:grpSpPr>
        <p:sp>
          <p:nvSpPr>
            <p:cNvPr id="551" name="Google Shape;551;g254c24bee92_0_1234"/>
            <p:cNvSpPr/>
            <p:nvPr/>
          </p:nvSpPr>
          <p:spPr>
            <a:xfrm>
              <a:off x="9253330" y="3841508"/>
              <a:ext cx="656100" cy="616200"/>
            </a:xfrm>
            <a:prstGeom prst="triangle">
              <a:avLst>
                <a:gd name="adj" fmla="val 5000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54c24bee92_0_1234"/>
            <p:cNvSpPr/>
            <p:nvPr/>
          </p:nvSpPr>
          <p:spPr>
            <a:xfrm>
              <a:off x="10684565" y="4963595"/>
              <a:ext cx="526800" cy="526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54c24bee92_0_1234"/>
            <p:cNvSpPr/>
            <p:nvPr/>
          </p:nvSpPr>
          <p:spPr>
            <a:xfrm>
              <a:off x="9317934" y="4963595"/>
              <a:ext cx="526800" cy="526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54c24bee92_0_1234"/>
            <p:cNvSpPr/>
            <p:nvPr/>
          </p:nvSpPr>
          <p:spPr>
            <a:xfrm>
              <a:off x="7951303" y="4963595"/>
              <a:ext cx="526800" cy="526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54c24bee92_0_1234"/>
            <p:cNvSpPr/>
            <p:nvPr/>
          </p:nvSpPr>
          <p:spPr>
            <a:xfrm>
              <a:off x="7494104" y="5990740"/>
              <a:ext cx="497100" cy="502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54c24bee92_0_1234"/>
            <p:cNvSpPr/>
            <p:nvPr/>
          </p:nvSpPr>
          <p:spPr>
            <a:xfrm>
              <a:off x="8229599" y="5990742"/>
              <a:ext cx="497100" cy="5022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54c24bee92_0_1234"/>
            <p:cNvSpPr/>
            <p:nvPr/>
          </p:nvSpPr>
          <p:spPr>
            <a:xfrm>
              <a:off x="8965094" y="5990741"/>
              <a:ext cx="497100" cy="502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54c24bee92_0_1234"/>
            <p:cNvSpPr/>
            <p:nvPr/>
          </p:nvSpPr>
          <p:spPr>
            <a:xfrm>
              <a:off x="9700589" y="5990742"/>
              <a:ext cx="497100" cy="502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54c24bee92_0_1234"/>
            <p:cNvSpPr/>
            <p:nvPr/>
          </p:nvSpPr>
          <p:spPr>
            <a:xfrm>
              <a:off x="10450997" y="5990740"/>
              <a:ext cx="497100" cy="502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54c24bee92_0_1234"/>
            <p:cNvSpPr/>
            <p:nvPr/>
          </p:nvSpPr>
          <p:spPr>
            <a:xfrm>
              <a:off x="11171579" y="5990740"/>
              <a:ext cx="497100" cy="502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1" name="Google Shape;561;g254c24bee92_0_1234"/>
            <p:cNvCxnSpPr>
              <a:stCxn id="551" idx="3"/>
              <a:endCxn id="554" idx="7"/>
            </p:cNvCxnSpPr>
            <p:nvPr/>
          </p:nvCxnSpPr>
          <p:spPr>
            <a:xfrm flipH="1">
              <a:off x="8400880" y="4457708"/>
              <a:ext cx="118050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2" name="Google Shape;562;g254c24bee92_0_1234"/>
            <p:cNvCxnSpPr>
              <a:stCxn id="551" idx="3"/>
              <a:endCxn id="553" idx="0"/>
            </p:cNvCxnSpPr>
            <p:nvPr/>
          </p:nvCxnSpPr>
          <p:spPr>
            <a:xfrm>
              <a:off x="9581380" y="4457708"/>
              <a:ext cx="0" cy="505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3" name="Google Shape;563;g254c24bee92_0_1234"/>
            <p:cNvCxnSpPr>
              <a:stCxn id="551" idx="3"/>
              <a:endCxn id="552" idx="1"/>
            </p:cNvCxnSpPr>
            <p:nvPr/>
          </p:nvCxnSpPr>
          <p:spPr>
            <a:xfrm>
              <a:off x="9581380" y="4457708"/>
              <a:ext cx="118020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4" name="Google Shape;564;g254c24bee92_0_1234"/>
            <p:cNvCxnSpPr>
              <a:stCxn id="554" idx="4"/>
              <a:endCxn id="555" idx="0"/>
            </p:cNvCxnSpPr>
            <p:nvPr/>
          </p:nvCxnSpPr>
          <p:spPr>
            <a:xfrm flipH="1">
              <a:off x="7742803" y="5490395"/>
              <a:ext cx="4719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5" name="Google Shape;565;g254c24bee92_0_1234"/>
            <p:cNvCxnSpPr>
              <a:stCxn id="554" idx="4"/>
              <a:endCxn id="556" idx="0"/>
            </p:cNvCxnSpPr>
            <p:nvPr/>
          </p:nvCxnSpPr>
          <p:spPr>
            <a:xfrm>
              <a:off x="8214703" y="5490395"/>
              <a:ext cx="2634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6" name="Google Shape;566;g254c24bee92_0_1234"/>
            <p:cNvCxnSpPr>
              <a:stCxn id="553" idx="4"/>
              <a:endCxn id="557" idx="0"/>
            </p:cNvCxnSpPr>
            <p:nvPr/>
          </p:nvCxnSpPr>
          <p:spPr>
            <a:xfrm flipH="1">
              <a:off x="9213534" y="5490395"/>
              <a:ext cx="3678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7" name="Google Shape;567;g254c24bee92_0_1234"/>
            <p:cNvCxnSpPr>
              <a:stCxn id="553" idx="4"/>
              <a:endCxn id="558" idx="0"/>
            </p:cNvCxnSpPr>
            <p:nvPr/>
          </p:nvCxnSpPr>
          <p:spPr>
            <a:xfrm>
              <a:off x="9581334" y="5490395"/>
              <a:ext cx="3678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8" name="Google Shape;568;g254c24bee92_0_1234"/>
            <p:cNvCxnSpPr>
              <a:stCxn id="552" idx="4"/>
              <a:endCxn id="560" idx="0"/>
            </p:cNvCxnSpPr>
            <p:nvPr/>
          </p:nvCxnSpPr>
          <p:spPr>
            <a:xfrm>
              <a:off x="10947965" y="5490395"/>
              <a:ext cx="4722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9" name="Google Shape;569;g254c24bee92_0_1234"/>
            <p:cNvCxnSpPr>
              <a:stCxn id="552" idx="4"/>
              <a:endCxn id="559" idx="0"/>
            </p:cNvCxnSpPr>
            <p:nvPr/>
          </p:nvCxnSpPr>
          <p:spPr>
            <a:xfrm flipH="1">
              <a:off x="10699565" y="5490395"/>
              <a:ext cx="2484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0" name="Google Shape;570;g254c24bee92_0_1234"/>
            <p:cNvCxnSpPr>
              <a:stCxn id="553" idx="4"/>
              <a:endCxn id="559" idx="0"/>
            </p:cNvCxnSpPr>
            <p:nvPr/>
          </p:nvCxnSpPr>
          <p:spPr>
            <a:xfrm>
              <a:off x="9581334" y="5490395"/>
              <a:ext cx="11181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1" name="Google Shape;571;g254c24bee92_0_1234"/>
            <p:cNvCxnSpPr>
              <a:stCxn id="552" idx="4"/>
              <a:endCxn id="557" idx="0"/>
            </p:cNvCxnSpPr>
            <p:nvPr/>
          </p:nvCxnSpPr>
          <p:spPr>
            <a:xfrm flipH="1">
              <a:off x="9213665" y="5490395"/>
              <a:ext cx="17343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2" name="Google Shape;572;g254c24bee92_0_1234"/>
            <p:cNvCxnSpPr>
              <a:stCxn id="554" idx="4"/>
              <a:endCxn id="557" idx="0"/>
            </p:cNvCxnSpPr>
            <p:nvPr/>
          </p:nvCxnSpPr>
          <p:spPr>
            <a:xfrm>
              <a:off x="8214703" y="5490395"/>
              <a:ext cx="999000" cy="50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73" name="Google Shape;573;g254c24bee92_0_1234"/>
          <p:cNvSpPr/>
          <p:nvPr/>
        </p:nvSpPr>
        <p:spPr>
          <a:xfrm>
            <a:off x="7624969" y="471696"/>
            <a:ext cx="4280400" cy="983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t="-6323" b="-88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g254c24bee92_0_1234"/>
          <p:cNvGrpSpPr/>
          <p:nvPr/>
        </p:nvGrpSpPr>
        <p:grpSpPr>
          <a:xfrm>
            <a:off x="7868338" y="6255294"/>
            <a:ext cx="4305335" cy="448477"/>
            <a:chOff x="7684435" y="6268447"/>
            <a:chExt cx="4305335" cy="448477"/>
          </a:xfrm>
        </p:grpSpPr>
        <p:cxnSp>
          <p:nvCxnSpPr>
            <p:cNvPr id="575" name="Google Shape;575;g254c24bee92_0_1234"/>
            <p:cNvCxnSpPr/>
            <p:nvPr/>
          </p:nvCxnSpPr>
          <p:spPr>
            <a:xfrm flipH="1">
              <a:off x="7684435" y="6292724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6" name="Google Shape;576;g254c24bee92_0_1234"/>
            <p:cNvCxnSpPr/>
            <p:nvPr/>
          </p:nvCxnSpPr>
          <p:spPr>
            <a:xfrm flipH="1">
              <a:off x="8396369" y="6280251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7" name="Google Shape;577;g254c24bee92_0_1234"/>
            <p:cNvCxnSpPr/>
            <p:nvPr/>
          </p:nvCxnSpPr>
          <p:spPr>
            <a:xfrm flipH="1">
              <a:off x="9144711" y="6280251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8" name="Google Shape;578;g254c24bee92_0_1234"/>
            <p:cNvCxnSpPr/>
            <p:nvPr/>
          </p:nvCxnSpPr>
          <p:spPr>
            <a:xfrm flipH="1">
              <a:off x="9861161" y="6292724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79" name="Google Shape;579;g254c24bee92_0_1234"/>
            <p:cNvCxnSpPr/>
            <p:nvPr/>
          </p:nvCxnSpPr>
          <p:spPr>
            <a:xfrm flipH="1">
              <a:off x="10632263" y="6280251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0" name="Google Shape;580;g254c24bee92_0_1234"/>
            <p:cNvCxnSpPr/>
            <p:nvPr/>
          </p:nvCxnSpPr>
          <p:spPr>
            <a:xfrm flipH="1">
              <a:off x="11313922" y="6292724"/>
              <a:ext cx="319800" cy="4242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1" name="Google Shape;581;g254c24bee92_0_1234"/>
            <p:cNvCxnSpPr/>
            <p:nvPr/>
          </p:nvCxnSpPr>
          <p:spPr>
            <a:xfrm>
              <a:off x="11620470" y="6287601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2" name="Google Shape;582;g254c24bee92_0_1234"/>
            <p:cNvCxnSpPr/>
            <p:nvPr/>
          </p:nvCxnSpPr>
          <p:spPr>
            <a:xfrm>
              <a:off x="10899875" y="6268447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3" name="Google Shape;583;g254c24bee92_0_1234"/>
            <p:cNvCxnSpPr/>
            <p:nvPr/>
          </p:nvCxnSpPr>
          <p:spPr>
            <a:xfrm>
              <a:off x="10155291" y="6278021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4" name="Google Shape;584;g254c24bee92_0_1234"/>
            <p:cNvCxnSpPr/>
            <p:nvPr/>
          </p:nvCxnSpPr>
          <p:spPr>
            <a:xfrm>
              <a:off x="9423921" y="6268447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5" name="Google Shape;585;g254c24bee92_0_1234"/>
            <p:cNvCxnSpPr/>
            <p:nvPr/>
          </p:nvCxnSpPr>
          <p:spPr>
            <a:xfrm>
              <a:off x="8713273" y="6280251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86" name="Google Shape;586;g254c24bee92_0_1234"/>
            <p:cNvCxnSpPr/>
            <p:nvPr/>
          </p:nvCxnSpPr>
          <p:spPr>
            <a:xfrm>
              <a:off x="7988459" y="6300074"/>
              <a:ext cx="369300" cy="41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87" name="Google Shape;587;g254c24bee92_0_1234"/>
          <p:cNvSpPr/>
          <p:nvPr/>
        </p:nvSpPr>
        <p:spPr>
          <a:xfrm rot="-5400000">
            <a:off x="6510203" y="4597811"/>
            <a:ext cx="351600" cy="1448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54c24bee92_0_1234"/>
          <p:cNvSpPr/>
          <p:nvPr/>
        </p:nvSpPr>
        <p:spPr>
          <a:xfrm>
            <a:off x="6099148" y="5456895"/>
            <a:ext cx="1180500" cy="5232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254c24bee92_0_1234"/>
          <p:cNvSpPr txBox="1">
            <a:spLocks noGrp="1"/>
          </p:cNvSpPr>
          <p:nvPr>
            <p:ph type="sldNum" idx="12"/>
          </p:nvPr>
        </p:nvSpPr>
        <p:spPr>
          <a:xfrm>
            <a:off x="8794503" y="634319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590" name="Google Shape;590;g254c24bee92_0_1234" descr="Birla Institute of Technology and Science, Pilani | Logopedia | Fandom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cf79bab86_0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Grid World Example</a:t>
            </a:r>
            <a:endParaRPr/>
          </a:p>
        </p:txBody>
      </p:sp>
      <p:sp>
        <p:nvSpPr>
          <p:cNvPr id="277" name="Google Shape;277;g24cf79bab86_0_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78" name="Google Shape;278;g24cf79bab86_0_2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7393200" cy="4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5200C"/>
              </a:buClr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A maze-like problem</a:t>
            </a:r>
            <a:endParaRPr sz="2300">
              <a:solidFill>
                <a:srgbClr val="85200C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The agent lives in a grid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Walls block the agent’s path</a:t>
            </a:r>
            <a:endParaRPr sz="2100">
              <a:solidFill>
                <a:srgbClr val="38761D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Noisy movement</a:t>
            </a:r>
            <a:r>
              <a:rPr lang="en-US" sz="2300"/>
              <a:t>: actions do not always go as planned</a:t>
            </a:r>
            <a:endParaRPr sz="23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80% of the time, the action North takes the agent North  (if there is no wall there)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10% of the time, North takes the agent West; 10% East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If there is a wall in the direction the agent would have been taken, the agent stays put</a:t>
            </a:r>
            <a:endParaRPr sz="2100">
              <a:solidFill>
                <a:srgbClr val="38761D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The agent receives rewards each time step</a:t>
            </a:r>
            <a:endParaRPr sz="2300">
              <a:solidFill>
                <a:srgbClr val="85200C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-0.1 per step (battery loss)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○"/>
            </a:pPr>
            <a:r>
              <a:rPr lang="en-US" sz="2100">
                <a:solidFill>
                  <a:srgbClr val="38761D"/>
                </a:solidFill>
              </a:rPr>
              <a:t>+1 if arriving at (4,3) ; -1 for arriving at (4,2) ;1 for arriving at (2,2)</a:t>
            </a:r>
            <a:endParaRPr sz="2100">
              <a:solidFill>
                <a:srgbClr val="38761D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solidFill>
                  <a:srgbClr val="85200C"/>
                </a:solidFill>
              </a:rPr>
              <a:t>Goal:</a:t>
            </a:r>
            <a:r>
              <a:rPr lang="en-US" sz="2300"/>
              <a:t> </a:t>
            </a:r>
            <a:r>
              <a:rPr lang="en-US" sz="2300">
                <a:solidFill>
                  <a:srgbClr val="1C4587"/>
                </a:solidFill>
              </a:rPr>
              <a:t>maximize accumulated rewards</a:t>
            </a:r>
            <a:endParaRPr sz="2300">
              <a:solidFill>
                <a:srgbClr val="1C4587"/>
              </a:solidFill>
            </a:endParaRPr>
          </a:p>
        </p:txBody>
      </p:sp>
      <p:pic>
        <p:nvPicPr>
          <p:cNvPr id="279" name="Google Shape;279;g24cf79bab86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500" y="2343000"/>
            <a:ext cx="3767700" cy="282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4c24bee92_0_12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Notation</a:t>
            </a:r>
            <a:endParaRPr/>
          </a:p>
        </p:txBody>
      </p:sp>
      <p:sp>
        <p:nvSpPr>
          <p:cNvPr id="596" name="Google Shape;596;g254c24bee92_0_1279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64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43" t="-49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7" name="Google Shape;597;g254c24bee92_0_12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598" name="Google Shape;598;g254c24bee92_0_127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54c24bee92_0_12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Race car example</a:t>
            </a:r>
            <a:endParaRPr/>
          </a:p>
        </p:txBody>
      </p:sp>
      <p:sp>
        <p:nvSpPr>
          <p:cNvPr id="604" name="Google Shape;604;g254c24bee92_0_12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95" t="-14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05" name="Google Shape;605;g254c24bee92_0_1285"/>
          <p:cNvSpPr/>
          <p:nvPr/>
        </p:nvSpPr>
        <p:spPr>
          <a:xfrm>
            <a:off x="7021144" y="1194732"/>
            <a:ext cx="4191300" cy="83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225" t="-105997" b="-1575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254c24bee92_0_12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607" name="Google Shape;607;g254c24bee92_0_1285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54c24bee92_0_12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1125" y="2996500"/>
            <a:ext cx="9756126" cy="35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54c24bee92_0_13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Infinite Utilities?!</a:t>
            </a:r>
            <a:endParaRPr/>
          </a:p>
        </p:txBody>
      </p:sp>
      <p:sp>
        <p:nvSpPr>
          <p:cNvPr id="614" name="Google Shape;614;g254c24bee92_0_1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106131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/>
              <a:t>Problem: What if the game lasts forever?  Do we get infinite rewards?</a:t>
            </a:r>
            <a:endParaRPr/>
          </a:p>
          <a:p>
            <a:pPr marL="1600200" lvl="3" indent="-1619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endParaRPr sz="105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/>
              <a:t>Solutions: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Finite horizon: (similar to depth-limited search)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Terminate episodes after a fixed T steps (e.g. life)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Gives nonstationary policies (π depends on time left)</a:t>
            </a:r>
            <a:endParaRPr/>
          </a:p>
          <a:p>
            <a:pPr marL="3429000" lvl="7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Discounting: use 0 &lt; γ &lt; 1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Smaller γ means smaller “horizon” – shorter term focus</a:t>
            </a:r>
            <a:endParaRPr/>
          </a:p>
          <a:p>
            <a:pPr marL="365760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</a:pPr>
            <a:endParaRPr sz="900">
              <a:solidFill>
                <a:srgbClr val="000000"/>
              </a:solidFill>
            </a:endParaRPr>
          </a:p>
        </p:txBody>
      </p:sp>
      <p:pic>
        <p:nvPicPr>
          <p:cNvPr id="615" name="Google Shape;615;g254c24bee92_0_1321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2580" y="5337138"/>
            <a:ext cx="5222621" cy="71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54c24bee92_0_13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1551" y="3008015"/>
            <a:ext cx="3505200" cy="163366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254c24bee92_0_13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618" name="Google Shape;618;g254c24bee92_0_1321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54c24bee92_0_13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Discount factor</a:t>
            </a:r>
            <a:endParaRPr/>
          </a:p>
        </p:txBody>
      </p:sp>
      <p:sp>
        <p:nvSpPr>
          <p:cNvPr id="624" name="Google Shape;624;g254c24bee92_0_13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4" b="-318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25" name="Google Shape;625;g254c24bee92_0_1329"/>
          <p:cNvSpPr/>
          <p:nvPr/>
        </p:nvSpPr>
        <p:spPr>
          <a:xfrm>
            <a:off x="5608283" y="2762298"/>
            <a:ext cx="1966800" cy="84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7409" t="-101419" b="-1551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254c24bee92_0_1329"/>
          <p:cNvSpPr/>
          <p:nvPr/>
        </p:nvSpPr>
        <p:spPr>
          <a:xfrm>
            <a:off x="1711904" y="4306856"/>
            <a:ext cx="1763700" cy="84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1418" t="-98481" b="-1514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254c24bee92_0_13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28" name="Google Shape;628;g254c24bee92_0_1329"/>
          <p:cNvSpPr txBox="1"/>
          <p:nvPr/>
        </p:nvSpPr>
        <p:spPr>
          <a:xfrm>
            <a:off x="3816626" y="4530731"/>
            <a:ext cx="196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Geometric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g254c24bee92_0_1329" descr="Birla Institute of Technology and Science, Pilani | Logopedia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4c24bee92_0_13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Discounting</a:t>
            </a:r>
            <a:endParaRPr/>
          </a:p>
        </p:txBody>
      </p:sp>
      <p:sp>
        <p:nvSpPr>
          <p:cNvPr id="635" name="Google Shape;635;g254c24bee92_0_1338"/>
          <p:cNvSpPr txBox="1">
            <a:spLocks noGrp="1"/>
          </p:cNvSpPr>
          <p:nvPr>
            <p:ph type="body" idx="1"/>
          </p:nvPr>
        </p:nvSpPr>
        <p:spPr>
          <a:xfrm>
            <a:off x="318643" y="1661160"/>
            <a:ext cx="11252100" cy="4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It’s reasonable to maximize the sum of rewards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It’s also reasonable to prefer rewards now to rewards later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Discount factor: values of rewards decay exponentially</a:t>
            </a:r>
            <a:endParaRPr/>
          </a:p>
        </p:txBody>
      </p:sp>
      <p:pic>
        <p:nvPicPr>
          <p:cNvPr id="636" name="Google Shape;636;g254c24bee92_0_1338" descr="C:\Users\Dan\Dropbox\Office\CS 188\Ketrina Art\MDPs\Discounting.png"/>
          <p:cNvPicPr preferRelativeResize="0"/>
          <p:nvPr/>
        </p:nvPicPr>
        <p:blipFill rotWithShape="1">
          <a:blip r:embed="rId3">
            <a:alphaModFix/>
          </a:blip>
          <a:srcRect l="73764" t="76541" r="1564"/>
          <a:stretch/>
        </p:blipFill>
        <p:spPr>
          <a:xfrm>
            <a:off x="8003286" y="3585210"/>
            <a:ext cx="2283714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54c24bee92_0_13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3130753"/>
            <a:ext cx="2283714" cy="197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54c24bee92_0_1338" descr="C:\Users\Dan\Dropbox\Office\CS 188\Ketrina Art\MDPs\Discounting.png"/>
          <p:cNvPicPr preferRelativeResize="0"/>
          <p:nvPr/>
        </p:nvPicPr>
        <p:blipFill rotWithShape="1">
          <a:blip r:embed="rId3">
            <a:alphaModFix/>
          </a:blip>
          <a:srcRect l="73764" t="38272" r="1564" b="35801"/>
          <a:stretch/>
        </p:blipFill>
        <p:spPr>
          <a:xfrm>
            <a:off x="4802886" y="3356610"/>
            <a:ext cx="2283714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54c24bee92_0_1338"/>
          <p:cNvSpPr txBox="1"/>
          <p:nvPr/>
        </p:nvSpPr>
        <p:spPr>
          <a:xfrm>
            <a:off x="1447800" y="5718810"/>
            <a:ext cx="205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Worth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54c24bee92_0_1338"/>
          <p:cNvSpPr txBox="1"/>
          <p:nvPr/>
        </p:nvSpPr>
        <p:spPr>
          <a:xfrm>
            <a:off x="4648200" y="5718810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Worth Next Step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54c24bee92_0_1338"/>
          <p:cNvSpPr txBox="1"/>
          <p:nvPr/>
        </p:nvSpPr>
        <p:spPr>
          <a:xfrm>
            <a:off x="7772400" y="5718810"/>
            <a:ext cx="30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Worth In Two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g254c24bee92_0_133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2200" y="5061286"/>
            <a:ext cx="211138" cy="35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54c24bee92_0_133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1200" y="5162326"/>
            <a:ext cx="280688" cy="3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54c24bee92_0_1338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5165" y="4956810"/>
            <a:ext cx="514651" cy="56092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254c24bee92_0_13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646" name="Google Shape;646;g254c24bee92_0_1338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54c24bee92_0_13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Discounting</a:t>
            </a:r>
            <a:endParaRPr/>
          </a:p>
        </p:txBody>
      </p:sp>
      <p:sp>
        <p:nvSpPr>
          <p:cNvPr id="653" name="Google Shape;653;g254c24bee92_0_1353"/>
          <p:cNvSpPr txBox="1">
            <a:spLocks noGrp="1"/>
          </p:cNvSpPr>
          <p:nvPr>
            <p:ph type="body" idx="1"/>
          </p:nvPr>
        </p:nvSpPr>
        <p:spPr>
          <a:xfrm>
            <a:off x="533399" y="1524000"/>
            <a:ext cx="525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to discount?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time we descend a level, we multiply in the discount once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discount?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Sooner rewards probably do have higher utility than later rewards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Also helps our algorithms converge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discount of 0.5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G(r=[1,2,3]) = 1*1 + 0.5*2 + 0.25*3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G([1,2,3]) &lt; G([3,2,1])</a:t>
            </a:r>
            <a:endParaRPr/>
          </a:p>
        </p:txBody>
      </p:sp>
      <p:grpSp>
        <p:nvGrpSpPr>
          <p:cNvPr id="654" name="Google Shape;654;g254c24bee92_0_1353"/>
          <p:cNvGrpSpPr/>
          <p:nvPr/>
        </p:nvGrpSpPr>
        <p:grpSpPr>
          <a:xfrm>
            <a:off x="8888289" y="1371668"/>
            <a:ext cx="2380193" cy="5144727"/>
            <a:chOff x="4008" y="960"/>
            <a:chExt cx="1499" cy="3241"/>
          </a:xfrm>
        </p:grpSpPr>
        <p:grpSp>
          <p:nvGrpSpPr>
            <p:cNvPr id="655" name="Google Shape;655;g254c24bee92_0_1353"/>
            <p:cNvGrpSpPr/>
            <p:nvPr/>
          </p:nvGrpSpPr>
          <p:grpSpPr>
            <a:xfrm>
              <a:off x="4008" y="960"/>
              <a:ext cx="1368" cy="1372"/>
              <a:chOff x="2317" y="1401"/>
              <a:chExt cx="1475" cy="1479"/>
            </a:xfrm>
          </p:grpSpPr>
          <p:sp>
            <p:nvSpPr>
              <p:cNvPr id="656" name="Google Shape;656;g254c24bee92_0_1353"/>
              <p:cNvSpPr/>
              <p:nvPr/>
            </p:nvSpPr>
            <p:spPr>
              <a:xfrm>
                <a:off x="3070" y="1488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7" name="Google Shape;657;g254c24bee92_0_1353"/>
              <p:cNvGrpSpPr/>
              <p:nvPr/>
            </p:nvGrpSpPr>
            <p:grpSpPr>
              <a:xfrm>
                <a:off x="2503" y="1617"/>
                <a:ext cx="1289" cy="322"/>
                <a:chOff x="1536" y="1680"/>
                <a:chExt cx="2400" cy="300"/>
              </a:xfrm>
            </p:grpSpPr>
            <p:cxnSp>
              <p:nvCxnSpPr>
                <p:cNvPr id="658" name="Google Shape;658;g254c24bee92_0_1353"/>
                <p:cNvCxnSpPr/>
                <p:nvPr/>
              </p:nvCxnSpPr>
              <p:spPr>
                <a:xfrm flipH="1">
                  <a:off x="15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9" name="Google Shape;659;g254c24bee92_0_1353"/>
                <p:cNvCxnSpPr/>
                <p:nvPr/>
              </p:nvCxnSpPr>
              <p:spPr>
                <a:xfrm>
                  <a:off x="27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0" name="Google Shape;660;g254c24bee92_0_1353"/>
                <p:cNvCxnSpPr/>
                <p:nvPr/>
              </p:nvCxnSpPr>
              <p:spPr>
                <a:xfrm flipH="1">
                  <a:off x="2436" y="1680"/>
                  <a:ext cx="300" cy="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1" name="Google Shape;661;g254c24bee92_0_1353"/>
                <p:cNvCxnSpPr/>
                <p:nvPr/>
              </p:nvCxnSpPr>
              <p:spPr>
                <a:xfrm>
                  <a:off x="2736" y="1680"/>
                  <a:ext cx="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62" name="Google Shape;662;g254c24bee92_0_1353"/>
              <p:cNvSpPr/>
              <p:nvPr/>
            </p:nvSpPr>
            <p:spPr>
              <a:xfrm>
                <a:off x="2864" y="1978"/>
                <a:ext cx="0" cy="0"/>
              </a:xfrm>
              <a:prstGeom prst="ellipse">
                <a:avLst/>
              </a:prstGeom>
              <a:solidFill>
                <a:srgbClr val="008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3" name="Google Shape;663;g254c24bee92_0_1353"/>
              <p:cNvGrpSpPr/>
              <p:nvPr/>
            </p:nvGrpSpPr>
            <p:grpSpPr>
              <a:xfrm>
                <a:off x="2317" y="2107"/>
                <a:ext cx="1201" cy="371"/>
                <a:chOff x="1412" y="2400"/>
                <a:chExt cx="1800" cy="600"/>
              </a:xfrm>
            </p:grpSpPr>
            <p:cxnSp>
              <p:nvCxnSpPr>
                <p:cNvPr id="664" name="Google Shape;664;g254c24bee92_0_1353"/>
                <p:cNvCxnSpPr/>
                <p:nvPr/>
              </p:nvCxnSpPr>
              <p:spPr>
                <a:xfrm flipH="1">
                  <a:off x="14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5" name="Google Shape;665;g254c24bee92_0_1353"/>
                <p:cNvCxnSpPr/>
                <p:nvPr/>
              </p:nvCxnSpPr>
              <p:spPr>
                <a:xfrm>
                  <a:off x="23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6" name="Google Shape;666;g254c24bee92_0_1353"/>
                <p:cNvCxnSpPr/>
                <p:nvPr/>
              </p:nvCxnSpPr>
              <p:spPr>
                <a:xfrm flipH="1">
                  <a:off x="2012" y="2400"/>
                  <a:ext cx="3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7" name="Google Shape;667;g254c24bee92_0_1353"/>
                <p:cNvCxnSpPr/>
                <p:nvPr/>
              </p:nvCxnSpPr>
              <p:spPr>
                <a:xfrm>
                  <a:off x="2312" y="2400"/>
                  <a:ext cx="300" cy="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68" name="Google Shape;668;g254c24bee92_0_1353"/>
              <p:cNvSpPr txBox="1"/>
              <p:nvPr/>
            </p:nvSpPr>
            <p:spPr>
              <a:xfrm>
                <a:off x="3024" y="1680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g254c24bee92_0_1353"/>
              <p:cNvSpPr txBox="1"/>
              <p:nvPr/>
            </p:nvSpPr>
            <p:spPr>
              <a:xfrm>
                <a:off x="3216" y="1401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g254c24bee92_0_1353"/>
              <p:cNvSpPr txBox="1"/>
              <p:nvPr/>
            </p:nvSpPr>
            <p:spPr>
              <a:xfrm>
                <a:off x="2976" y="1920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333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g254c24bee92_0_1353"/>
              <p:cNvSpPr txBox="1"/>
              <p:nvPr/>
            </p:nvSpPr>
            <p:spPr>
              <a:xfrm>
                <a:off x="2616" y="226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g254c24bee92_0_1353"/>
              <p:cNvSpPr/>
              <p:nvPr/>
            </p:nvSpPr>
            <p:spPr>
              <a:xfrm>
                <a:off x="3019" y="2499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g254c24bee92_0_1353"/>
              <p:cNvSpPr txBox="1"/>
              <p:nvPr/>
            </p:nvSpPr>
            <p:spPr>
              <a:xfrm>
                <a:off x="3173" y="244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g254c24bee92_0_1353"/>
            <p:cNvGrpSpPr/>
            <p:nvPr/>
          </p:nvGrpSpPr>
          <p:grpSpPr>
            <a:xfrm flipH="1">
              <a:off x="4128" y="1895"/>
              <a:ext cx="1379" cy="1371"/>
              <a:chOff x="2317" y="1401"/>
              <a:chExt cx="1475" cy="1479"/>
            </a:xfrm>
          </p:grpSpPr>
          <p:sp>
            <p:nvSpPr>
              <p:cNvPr id="675" name="Google Shape;675;g254c24bee92_0_1353"/>
              <p:cNvSpPr/>
              <p:nvPr/>
            </p:nvSpPr>
            <p:spPr>
              <a:xfrm>
                <a:off x="3070" y="1488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g254c24bee92_0_1353"/>
              <p:cNvGrpSpPr/>
              <p:nvPr/>
            </p:nvGrpSpPr>
            <p:grpSpPr>
              <a:xfrm>
                <a:off x="2503" y="1617"/>
                <a:ext cx="1289" cy="322"/>
                <a:chOff x="1536" y="1680"/>
                <a:chExt cx="2400" cy="300"/>
              </a:xfrm>
            </p:grpSpPr>
            <p:cxnSp>
              <p:nvCxnSpPr>
                <p:cNvPr id="677" name="Google Shape;677;g254c24bee92_0_1353"/>
                <p:cNvCxnSpPr/>
                <p:nvPr/>
              </p:nvCxnSpPr>
              <p:spPr>
                <a:xfrm flipH="1">
                  <a:off x="15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8" name="Google Shape;678;g254c24bee92_0_1353"/>
                <p:cNvCxnSpPr/>
                <p:nvPr/>
              </p:nvCxnSpPr>
              <p:spPr>
                <a:xfrm>
                  <a:off x="27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9" name="Google Shape;679;g254c24bee92_0_1353"/>
                <p:cNvCxnSpPr/>
                <p:nvPr/>
              </p:nvCxnSpPr>
              <p:spPr>
                <a:xfrm flipH="1">
                  <a:off x="2436" y="1680"/>
                  <a:ext cx="300" cy="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0" name="Google Shape;680;g254c24bee92_0_1353"/>
                <p:cNvCxnSpPr/>
                <p:nvPr/>
              </p:nvCxnSpPr>
              <p:spPr>
                <a:xfrm>
                  <a:off x="2736" y="1680"/>
                  <a:ext cx="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81" name="Google Shape;681;g254c24bee92_0_1353"/>
              <p:cNvSpPr/>
              <p:nvPr/>
            </p:nvSpPr>
            <p:spPr>
              <a:xfrm>
                <a:off x="2864" y="1978"/>
                <a:ext cx="0" cy="0"/>
              </a:xfrm>
              <a:prstGeom prst="ellipse">
                <a:avLst/>
              </a:prstGeom>
              <a:solidFill>
                <a:srgbClr val="008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g254c24bee92_0_1353"/>
              <p:cNvGrpSpPr/>
              <p:nvPr/>
            </p:nvGrpSpPr>
            <p:grpSpPr>
              <a:xfrm>
                <a:off x="2317" y="2107"/>
                <a:ext cx="1201" cy="371"/>
                <a:chOff x="1412" y="2400"/>
                <a:chExt cx="1800" cy="600"/>
              </a:xfrm>
            </p:grpSpPr>
            <p:cxnSp>
              <p:nvCxnSpPr>
                <p:cNvPr id="683" name="Google Shape;683;g254c24bee92_0_1353"/>
                <p:cNvCxnSpPr/>
                <p:nvPr/>
              </p:nvCxnSpPr>
              <p:spPr>
                <a:xfrm flipH="1">
                  <a:off x="14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4" name="Google Shape;684;g254c24bee92_0_1353"/>
                <p:cNvCxnSpPr/>
                <p:nvPr/>
              </p:nvCxnSpPr>
              <p:spPr>
                <a:xfrm>
                  <a:off x="23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5" name="Google Shape;685;g254c24bee92_0_1353"/>
                <p:cNvCxnSpPr/>
                <p:nvPr/>
              </p:nvCxnSpPr>
              <p:spPr>
                <a:xfrm flipH="1">
                  <a:off x="2012" y="2400"/>
                  <a:ext cx="3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86" name="Google Shape;686;g254c24bee92_0_1353"/>
                <p:cNvCxnSpPr/>
                <p:nvPr/>
              </p:nvCxnSpPr>
              <p:spPr>
                <a:xfrm>
                  <a:off x="2312" y="2400"/>
                  <a:ext cx="300" cy="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687" name="Google Shape;687;g254c24bee92_0_1353"/>
              <p:cNvSpPr txBox="1"/>
              <p:nvPr/>
            </p:nvSpPr>
            <p:spPr>
              <a:xfrm>
                <a:off x="3024" y="1680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g254c24bee92_0_1353"/>
              <p:cNvSpPr txBox="1"/>
              <p:nvPr/>
            </p:nvSpPr>
            <p:spPr>
              <a:xfrm>
                <a:off x="3216" y="1401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g254c24bee92_0_1353"/>
              <p:cNvSpPr txBox="1"/>
              <p:nvPr/>
            </p:nvSpPr>
            <p:spPr>
              <a:xfrm>
                <a:off x="2976" y="1920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333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g254c24bee92_0_1353"/>
              <p:cNvSpPr txBox="1"/>
              <p:nvPr/>
            </p:nvSpPr>
            <p:spPr>
              <a:xfrm>
                <a:off x="2616" y="226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g254c24bee92_0_1353"/>
              <p:cNvSpPr/>
              <p:nvPr/>
            </p:nvSpPr>
            <p:spPr>
              <a:xfrm>
                <a:off x="3019" y="2499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g254c24bee92_0_1353"/>
              <p:cNvSpPr txBox="1"/>
              <p:nvPr/>
            </p:nvSpPr>
            <p:spPr>
              <a:xfrm>
                <a:off x="3173" y="244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g254c24bee92_0_1353"/>
            <p:cNvGrpSpPr/>
            <p:nvPr/>
          </p:nvGrpSpPr>
          <p:grpSpPr>
            <a:xfrm>
              <a:off x="4008" y="2829"/>
              <a:ext cx="1368" cy="1372"/>
              <a:chOff x="2317" y="1401"/>
              <a:chExt cx="1475" cy="1479"/>
            </a:xfrm>
          </p:grpSpPr>
          <p:sp>
            <p:nvSpPr>
              <p:cNvPr id="694" name="Google Shape;694;g254c24bee92_0_1353"/>
              <p:cNvSpPr/>
              <p:nvPr/>
            </p:nvSpPr>
            <p:spPr>
              <a:xfrm>
                <a:off x="3070" y="1488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5" name="Google Shape;695;g254c24bee92_0_1353"/>
              <p:cNvGrpSpPr/>
              <p:nvPr/>
            </p:nvGrpSpPr>
            <p:grpSpPr>
              <a:xfrm>
                <a:off x="2503" y="1617"/>
                <a:ext cx="1289" cy="322"/>
                <a:chOff x="1536" y="1680"/>
                <a:chExt cx="2400" cy="300"/>
              </a:xfrm>
            </p:grpSpPr>
            <p:cxnSp>
              <p:nvCxnSpPr>
                <p:cNvPr id="696" name="Google Shape;696;g254c24bee92_0_1353"/>
                <p:cNvCxnSpPr/>
                <p:nvPr/>
              </p:nvCxnSpPr>
              <p:spPr>
                <a:xfrm flipH="1">
                  <a:off x="15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97" name="Google Shape;697;g254c24bee92_0_1353"/>
                <p:cNvCxnSpPr/>
                <p:nvPr/>
              </p:nvCxnSpPr>
              <p:spPr>
                <a:xfrm>
                  <a:off x="2736" y="1680"/>
                  <a:ext cx="12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98" name="Google Shape;698;g254c24bee92_0_1353"/>
                <p:cNvCxnSpPr/>
                <p:nvPr/>
              </p:nvCxnSpPr>
              <p:spPr>
                <a:xfrm flipH="1">
                  <a:off x="2436" y="1680"/>
                  <a:ext cx="300" cy="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99" name="Google Shape;699;g254c24bee92_0_1353"/>
                <p:cNvCxnSpPr/>
                <p:nvPr/>
              </p:nvCxnSpPr>
              <p:spPr>
                <a:xfrm>
                  <a:off x="2736" y="1680"/>
                  <a:ext cx="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700" name="Google Shape;700;g254c24bee92_0_1353"/>
              <p:cNvSpPr/>
              <p:nvPr/>
            </p:nvSpPr>
            <p:spPr>
              <a:xfrm>
                <a:off x="2864" y="1978"/>
                <a:ext cx="0" cy="0"/>
              </a:xfrm>
              <a:prstGeom prst="ellipse">
                <a:avLst/>
              </a:prstGeom>
              <a:solidFill>
                <a:srgbClr val="008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1" name="Google Shape;701;g254c24bee92_0_1353"/>
              <p:cNvGrpSpPr/>
              <p:nvPr/>
            </p:nvGrpSpPr>
            <p:grpSpPr>
              <a:xfrm>
                <a:off x="2317" y="2107"/>
                <a:ext cx="1201" cy="371"/>
                <a:chOff x="1412" y="2400"/>
                <a:chExt cx="1800" cy="600"/>
              </a:xfrm>
            </p:grpSpPr>
            <p:cxnSp>
              <p:nvCxnSpPr>
                <p:cNvPr id="702" name="Google Shape;702;g254c24bee92_0_1353"/>
                <p:cNvCxnSpPr/>
                <p:nvPr/>
              </p:nvCxnSpPr>
              <p:spPr>
                <a:xfrm flipH="1">
                  <a:off x="14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03" name="Google Shape;703;g254c24bee92_0_1353"/>
                <p:cNvCxnSpPr/>
                <p:nvPr/>
              </p:nvCxnSpPr>
              <p:spPr>
                <a:xfrm>
                  <a:off x="2312" y="2400"/>
                  <a:ext cx="9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04" name="Google Shape;704;g254c24bee92_0_1353"/>
                <p:cNvCxnSpPr/>
                <p:nvPr/>
              </p:nvCxnSpPr>
              <p:spPr>
                <a:xfrm flipH="1">
                  <a:off x="2012" y="2400"/>
                  <a:ext cx="3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05" name="Google Shape;705;g254c24bee92_0_1353"/>
                <p:cNvCxnSpPr/>
                <p:nvPr/>
              </p:nvCxnSpPr>
              <p:spPr>
                <a:xfrm>
                  <a:off x="2312" y="2400"/>
                  <a:ext cx="300" cy="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706" name="Google Shape;706;g254c24bee92_0_1353"/>
              <p:cNvSpPr txBox="1"/>
              <p:nvPr/>
            </p:nvSpPr>
            <p:spPr>
              <a:xfrm>
                <a:off x="3024" y="1680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g254c24bee92_0_1353"/>
              <p:cNvSpPr txBox="1"/>
              <p:nvPr/>
            </p:nvSpPr>
            <p:spPr>
              <a:xfrm>
                <a:off x="3216" y="1401"/>
                <a:ext cx="0" cy="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g254c24bee92_0_1353"/>
              <p:cNvSpPr txBox="1"/>
              <p:nvPr/>
            </p:nvSpPr>
            <p:spPr>
              <a:xfrm>
                <a:off x="2976" y="1920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333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g254c24bee92_0_1353"/>
              <p:cNvSpPr txBox="1"/>
              <p:nvPr/>
            </p:nvSpPr>
            <p:spPr>
              <a:xfrm>
                <a:off x="2616" y="2261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g254c24bee92_0_1353"/>
              <p:cNvSpPr/>
              <p:nvPr/>
            </p:nvSpPr>
            <p:spPr>
              <a:xfrm>
                <a:off x="3019" y="2499"/>
                <a:ext cx="300" cy="0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g254c24bee92_0_1353"/>
              <p:cNvSpPr txBox="1"/>
              <p:nvPr/>
            </p:nvSpPr>
            <p:spPr>
              <a:xfrm>
                <a:off x="3173" y="244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2" name="Google Shape;712;g254c24bee92_0_1353"/>
          <p:cNvSpPr/>
          <p:nvPr/>
        </p:nvSpPr>
        <p:spPr>
          <a:xfrm>
            <a:off x="8478456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54c24bee92_0_1353"/>
          <p:cNvSpPr/>
          <p:nvPr/>
        </p:nvSpPr>
        <p:spPr>
          <a:xfrm>
            <a:off x="8478456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254c24bee92_0_1353"/>
          <p:cNvSpPr/>
          <p:nvPr/>
        </p:nvSpPr>
        <p:spPr>
          <a:xfrm>
            <a:off x="8478456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Google Shape;715;g254c24bee92_0_1353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856" y="2312690"/>
            <a:ext cx="211138" cy="35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54c24bee92_0_1353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755" y="3856766"/>
            <a:ext cx="280688" cy="3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54c24bee92_0_1353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2428" y="5225060"/>
            <a:ext cx="514651" cy="56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54c24bee92_0_1353" descr="C:\Users\Dan\Dropbox\Office\CS 188\Ketrina Art\MDPs\Discounting.png"/>
          <p:cNvPicPr preferRelativeResize="0"/>
          <p:nvPr/>
        </p:nvPicPr>
        <p:blipFill rotWithShape="1">
          <a:blip r:embed="rId6">
            <a:alphaModFix/>
          </a:blip>
          <a:srcRect l="73764" t="76541" r="1564"/>
          <a:stretch/>
        </p:blipFill>
        <p:spPr>
          <a:xfrm>
            <a:off x="6192456" y="5181600"/>
            <a:ext cx="156254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54c24bee92_0_13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8656" y="1676400"/>
            <a:ext cx="176158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54c24bee92_0_1353" descr="C:\Users\Dan\Dropbox\Office\CS 188\Ketrina Art\MDPs\Discounting.png"/>
          <p:cNvPicPr preferRelativeResize="0"/>
          <p:nvPr/>
        </p:nvPicPr>
        <p:blipFill rotWithShape="1">
          <a:blip r:embed="rId6">
            <a:alphaModFix/>
          </a:blip>
          <a:srcRect l="73764" t="38272" r="1564" b="35801"/>
          <a:stretch/>
        </p:blipFill>
        <p:spPr>
          <a:xfrm>
            <a:off x="6268656" y="3429000"/>
            <a:ext cx="1566129" cy="10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254c24bee92_0_13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722" name="Google Shape;722;g254c24bee92_0_1353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54c24bee92_0_14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Quiz: Discounting</a:t>
            </a:r>
            <a:endParaRPr/>
          </a:p>
        </p:txBody>
      </p:sp>
      <p:sp>
        <p:nvSpPr>
          <p:cNvPr id="728" name="Google Shape;728;g254c24bee92_0_1427"/>
          <p:cNvSpPr txBox="1">
            <a:spLocks noGrp="1"/>
          </p:cNvSpPr>
          <p:nvPr>
            <p:ph type="body" idx="1"/>
          </p:nvPr>
        </p:nvSpPr>
        <p:spPr>
          <a:xfrm>
            <a:off x="406400" y="1808481"/>
            <a:ext cx="11480700" cy="4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Given grid world: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Actions: East, West, and Exit (‘Exit’ only available in terminal states: a, e)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Rewards are given only after an exit action</a:t>
            </a:r>
            <a:endParaRPr sz="24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Transitions: deterministic</a:t>
            </a:r>
            <a:endParaRPr sz="2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Quiz 1: For γ = 1, what is the optimal policy?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Quiz 2: For γ = 0.1, what is the optimal policy?</a:t>
            </a: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Quiz 3: For which γ</a:t>
            </a:r>
            <a:r>
              <a:rPr lang="en-US" sz="28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-US" sz="2800"/>
              <a:t>are West and East equally good when in state d?</a:t>
            </a:r>
            <a:endParaRPr/>
          </a:p>
        </p:txBody>
      </p:sp>
      <p:grpSp>
        <p:nvGrpSpPr>
          <p:cNvPr id="729" name="Google Shape;729;g254c24bee92_0_1427"/>
          <p:cNvGrpSpPr/>
          <p:nvPr/>
        </p:nvGrpSpPr>
        <p:grpSpPr>
          <a:xfrm>
            <a:off x="3437614" y="1549400"/>
            <a:ext cx="3594100" cy="1168400"/>
            <a:chOff x="3352800" y="3505200"/>
            <a:chExt cx="3594100" cy="1168400"/>
          </a:xfrm>
        </p:grpSpPr>
        <p:pic>
          <p:nvPicPr>
            <p:cNvPr id="730" name="Google Shape;730;g254c24bee92_0_1427" descr="discounti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g254c24bee92_0_1427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g254c24bee92_0_1427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Google Shape;733;g254c24bee92_0_1427"/>
          <p:cNvGrpSpPr/>
          <p:nvPr/>
        </p:nvGrpSpPr>
        <p:grpSpPr>
          <a:xfrm>
            <a:off x="8169966" y="3778711"/>
            <a:ext cx="3289300" cy="685800"/>
            <a:chOff x="7870815" y="3645405"/>
            <a:chExt cx="3289300" cy="685800"/>
          </a:xfrm>
        </p:grpSpPr>
        <p:pic>
          <p:nvPicPr>
            <p:cNvPr id="734" name="Google Shape;734;g254c24bee92_0_1427" descr="discounti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g254c24bee92_0_142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g254c24bee92_0_1427"/>
          <p:cNvGrpSpPr/>
          <p:nvPr/>
        </p:nvGrpSpPr>
        <p:grpSpPr>
          <a:xfrm>
            <a:off x="8169966" y="4634494"/>
            <a:ext cx="3289300" cy="685800"/>
            <a:chOff x="7870815" y="3645405"/>
            <a:chExt cx="3289300" cy="685800"/>
          </a:xfrm>
        </p:grpSpPr>
        <p:pic>
          <p:nvPicPr>
            <p:cNvPr id="737" name="Google Shape;737;g254c24bee92_0_1427" descr="discounti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g254c24bee92_0_142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9" name="Google Shape;739;g254c24bee92_0_14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0488" y="448223"/>
            <a:ext cx="2749912" cy="229443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254c24bee92_0_14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741" name="Google Shape;741;g254c24bee92_0_1427" descr="Birla Institute of Technology and Science, Pilani | Logopedia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54c24bee92_0_14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Race car example</a:t>
            </a:r>
            <a:endParaRPr/>
          </a:p>
        </p:txBody>
      </p:sp>
      <p:sp>
        <p:nvSpPr>
          <p:cNvPr id="747" name="Google Shape;747;g254c24bee92_0_14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748" name="Google Shape;748;g254c24bee92_0_1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8010" y="4343893"/>
            <a:ext cx="6428218" cy="234365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54c24bee92_0_14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750" name="Google Shape;750;g254c24bee92_0_1444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54c24bee92_0_14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Value iteration </a:t>
            </a:r>
            <a:endParaRPr/>
          </a:p>
        </p:txBody>
      </p:sp>
      <p:pic>
        <p:nvPicPr>
          <p:cNvPr id="756" name="Google Shape;756;g254c24bee92_0_1451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40487"/>
            <a:ext cx="10515600" cy="4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54c24bee92_0_14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758" name="Google Shape;758;g254c24bee92_0_145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54c24bee92_0_14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Value Iteration</a:t>
            </a:r>
            <a:endParaRPr/>
          </a:p>
        </p:txBody>
      </p:sp>
      <p:pic>
        <p:nvPicPr>
          <p:cNvPr id="764" name="Google Shape;764;g254c24bee92_0_1457" descr="TP_tmp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9002" y="2500689"/>
            <a:ext cx="254700" cy="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54c24bee92_0_14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8191" y="1644596"/>
            <a:ext cx="668678" cy="43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54c24bee92_0_14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7315" y="1600200"/>
            <a:ext cx="709457" cy="50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54c24bee92_0_14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6907" y="1636019"/>
            <a:ext cx="730937" cy="46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254c24bee92_0_1457"/>
          <p:cNvSpPr/>
          <p:nvPr/>
        </p:nvSpPr>
        <p:spPr>
          <a:xfrm>
            <a:off x="1219200" y="4937098"/>
            <a:ext cx="3657600" cy="854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254c24bee92_0_1457"/>
          <p:cNvSpPr/>
          <p:nvPr/>
        </p:nvSpPr>
        <p:spPr>
          <a:xfrm>
            <a:off x="1219200" y="3565498"/>
            <a:ext cx="3657600" cy="854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254c24bee92_0_1457"/>
          <p:cNvSpPr/>
          <p:nvPr/>
        </p:nvSpPr>
        <p:spPr>
          <a:xfrm>
            <a:off x="1219200" y="2209800"/>
            <a:ext cx="3657600" cy="838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g254c24bee92_0_1457" descr="TP_tm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8540" y="3875895"/>
            <a:ext cx="229327" cy="25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54c24bee92_0_1457" descr="TP_tmp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0541" y="5236490"/>
            <a:ext cx="255317" cy="255317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254c24bee92_0_1457"/>
          <p:cNvSpPr txBox="1"/>
          <p:nvPr/>
        </p:nvSpPr>
        <p:spPr>
          <a:xfrm>
            <a:off x="1409700" y="2367290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0             0             0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54c24bee92_0_1457"/>
          <p:cNvSpPr txBox="1"/>
          <p:nvPr/>
        </p:nvSpPr>
        <p:spPr>
          <a:xfrm>
            <a:off x="7233821" y="3129227"/>
            <a:ext cx="3429000" cy="369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g254c24bee92_0_145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75572" y="792208"/>
            <a:ext cx="6428218" cy="234365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54c24bee92_0_14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777" name="Google Shape;777;g254c24bee92_0_1457"/>
          <p:cNvSpPr txBox="1"/>
          <p:nvPr/>
        </p:nvSpPr>
        <p:spPr>
          <a:xfrm>
            <a:off x="1409700" y="3730939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2             1             0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254c24bee92_0_1457"/>
          <p:cNvSpPr txBox="1"/>
          <p:nvPr/>
        </p:nvSpPr>
        <p:spPr>
          <a:xfrm>
            <a:off x="1409700" y="5108050"/>
            <a:ext cx="32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3.35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2.35        0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g254c24bee92_0_1457" descr="Birla Institute of Technology and Science, Pilani | Logopedia | Fando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254c24bee92_0_145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48775" y="41312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254c24bee92_0_145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64725" y="4098400"/>
            <a:ext cx="4519188" cy="93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g254c24bee92_0_1457"/>
          <p:cNvCxnSpPr/>
          <p:nvPr/>
        </p:nvCxnSpPr>
        <p:spPr>
          <a:xfrm rot="10800000">
            <a:off x="2239325" y="5704650"/>
            <a:ext cx="11991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3" name="Google Shape;783;g254c24bee92_0_1457"/>
          <p:cNvSpPr txBox="1"/>
          <p:nvPr/>
        </p:nvSpPr>
        <p:spPr>
          <a:xfrm>
            <a:off x="3442625" y="6081925"/>
            <a:ext cx="336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this computation on paper. </a:t>
            </a: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cf79bab86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</a:t>
            </a:r>
            <a:endParaRPr/>
          </a:p>
        </p:txBody>
      </p:sp>
      <p:sp>
        <p:nvSpPr>
          <p:cNvPr id="285" name="Google Shape;285;g24cf79bab86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86" name="Google Shape;286;g24cf79bab86_0_22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72813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An </a:t>
            </a:r>
            <a:r>
              <a:rPr lang="en-US" sz="2500">
                <a:solidFill>
                  <a:srgbClr val="38761D"/>
                </a:solidFill>
              </a:rPr>
              <a:t>MDP</a:t>
            </a:r>
            <a:r>
              <a:rPr lang="en-US" sz="2500"/>
              <a:t> is defined by</a:t>
            </a:r>
            <a:endParaRPr sz="2500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A set of </a:t>
            </a:r>
            <a:r>
              <a:rPr lang="en-US" sz="2500">
                <a:solidFill>
                  <a:srgbClr val="980000"/>
                </a:solidFill>
              </a:rPr>
              <a:t>states</a:t>
            </a:r>
            <a:r>
              <a:rPr lang="en-US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A set of </a:t>
            </a:r>
            <a:r>
              <a:rPr lang="en-US" sz="2500">
                <a:solidFill>
                  <a:srgbClr val="980000"/>
                </a:solidFill>
              </a:rPr>
              <a:t>actions</a:t>
            </a:r>
            <a:endParaRPr sz="2500">
              <a:solidFill>
                <a:srgbClr val="980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500"/>
              <a:buChar char="○"/>
            </a:pPr>
            <a:r>
              <a:rPr lang="en-US" sz="2300">
                <a:solidFill>
                  <a:srgbClr val="980000"/>
                </a:solidFill>
              </a:rPr>
              <a:t>State-transition probabilities </a:t>
            </a:r>
            <a:endParaRPr sz="2300">
              <a:solidFill>
                <a:srgbClr val="980000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Probability of arriving to  after performing  at </a:t>
            </a:r>
            <a:endParaRPr sz="2300">
              <a:solidFill>
                <a:schemeClr val="dk1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Also called the </a:t>
            </a:r>
            <a:r>
              <a:rPr lang="en-US" sz="2300">
                <a:solidFill>
                  <a:schemeClr val="dk1"/>
                </a:solidFill>
                <a:highlight>
                  <a:srgbClr val="FCE5CD"/>
                </a:highlight>
              </a:rPr>
              <a:t>model dynamics</a:t>
            </a:r>
            <a:endParaRPr sz="230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A </a:t>
            </a:r>
            <a:r>
              <a:rPr lang="en-US" sz="2300">
                <a:solidFill>
                  <a:srgbClr val="980000"/>
                </a:solidFill>
              </a:rPr>
              <a:t>reward function</a:t>
            </a:r>
            <a:endParaRPr sz="2300">
              <a:solidFill>
                <a:srgbClr val="980000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The utility gained from arriving to  after performing  at </a:t>
            </a:r>
            <a:endParaRPr sz="2300">
              <a:solidFill>
                <a:schemeClr val="dk1"/>
              </a:solidFill>
            </a:endParaRPr>
          </a:p>
          <a:p>
            <a:pPr marL="1371600" lvl="2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Sometimes just  or even 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A </a:t>
            </a:r>
            <a:r>
              <a:rPr lang="en-US" sz="2300">
                <a:solidFill>
                  <a:srgbClr val="980000"/>
                </a:solidFill>
              </a:rPr>
              <a:t>start state</a:t>
            </a:r>
            <a:endParaRPr sz="2300">
              <a:solidFill>
                <a:srgbClr val="980000"/>
              </a:solidFill>
            </a:endParaRPr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300"/>
              <a:buChar char="○"/>
            </a:pPr>
            <a:r>
              <a:rPr lang="en-US" sz="2300">
                <a:solidFill>
                  <a:srgbClr val="0000FF"/>
                </a:solidFill>
              </a:rPr>
              <a:t>Maybe a terminal state</a:t>
            </a:r>
            <a:endParaRPr sz="2300">
              <a:solidFill>
                <a:srgbClr val="0000FF"/>
              </a:solidFill>
            </a:endParaRPr>
          </a:p>
        </p:txBody>
      </p:sp>
      <p:pic>
        <p:nvPicPr>
          <p:cNvPr id="287" name="Google Shape;287;g24cf79bab86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500" y="2343000"/>
            <a:ext cx="3767700" cy="282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A3C95-9BEC-7DCC-9D42-08638A730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E3975-8305-8012-975D-5DFE195C0BCA}"/>
              </a:ext>
            </a:extLst>
          </p:cNvPr>
          <p:cNvSpPr txBox="1"/>
          <p:nvPr/>
        </p:nvSpPr>
        <p:spPr>
          <a:xfrm>
            <a:off x="652462" y="61674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V0​ (Initial Values - k=0):</a:t>
            </a:r>
          </a:p>
          <a:p>
            <a:pPr>
              <a:buFont typeface=""/>
              <a:buChar char="•"/>
            </a:pPr>
            <a:r>
              <a:rPr lang="en-US"/>
              <a:t>Cool: 0</a:t>
            </a:r>
          </a:p>
          <a:p>
            <a:pPr>
              <a:buFont typeface=""/>
              <a:buChar char="•"/>
            </a:pPr>
            <a:r>
              <a:rPr lang="en-US"/>
              <a:t>Warm: 0</a:t>
            </a:r>
          </a:p>
          <a:p>
            <a:pPr>
              <a:buFont typeface=""/>
              <a:buChar char="•"/>
            </a:pPr>
            <a:r>
              <a:rPr lang="en-US"/>
              <a:t>Overheated: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71C98-9CC0-8977-BE92-15ED881395C2}"/>
              </a:ext>
            </a:extLst>
          </p:cNvPr>
          <p:cNvSpPr txBox="1"/>
          <p:nvPr/>
        </p:nvSpPr>
        <p:spPr>
          <a:xfrm>
            <a:off x="652462" y="171211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V1​ (After 1st Iteration - k=1):</a:t>
            </a:r>
          </a:p>
          <a:p>
            <a:pPr>
              <a:buFont typeface=""/>
              <a:buChar char="•"/>
            </a:pPr>
            <a:r>
              <a:rPr lang="en-US"/>
              <a:t>Cool: 2</a:t>
            </a:r>
          </a:p>
          <a:p>
            <a:pPr>
              <a:buFont typeface=""/>
              <a:buChar char="•"/>
            </a:pPr>
            <a:r>
              <a:rPr lang="en-US"/>
              <a:t>Warm: 1</a:t>
            </a:r>
          </a:p>
          <a:p>
            <a:pPr>
              <a:buFont typeface=""/>
              <a:buChar char="•"/>
            </a:pPr>
            <a:r>
              <a:rPr lang="en-US"/>
              <a:t>Overheated: 0 (remains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F5E7F-BE56-8102-6AB5-B5B1866034F7}"/>
              </a:ext>
            </a:extLst>
          </p:cNvPr>
          <p:cNvSpPr txBox="1"/>
          <p:nvPr/>
        </p:nvSpPr>
        <p:spPr>
          <a:xfrm>
            <a:off x="652462" y="2664619"/>
            <a:ext cx="7315199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Let's check the calculations for V1​ using V0​=[0,0,0] and γ=0.9:</a:t>
            </a:r>
            <a:r>
              <a:rPr lang="en-US" dirty="0"/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b="1" dirty="0"/>
              <a:t>For V1​(Cool):</a:t>
            </a:r>
            <a:r>
              <a:rPr lang="en-US" dirty="0"/>
              <a:t> 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Slow</a:t>
            </a:r>
            <a:r>
              <a:rPr lang="en-US" dirty="0"/>
              <a:t>: 1.0×(1+0.9×V0​(Cool))=1×(1+0.9×0)=1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Fast</a:t>
            </a:r>
            <a:r>
              <a:rPr lang="en-US" dirty="0"/>
              <a:t>: 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0.5×(2+0.9×V0​(Cool))+0.5×(2+0.9×V0​(Warm))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=0.5×(2+0.9×0)+0.5×(2+0.9×0)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=0.5×2+0.5×2=1+1=2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V1​(Cool)=max(1,2)=2. (This matches the slide).</a:t>
            </a:r>
          </a:p>
          <a:p>
            <a:pPr marL="228600" indent="-228600">
              <a:buFont typeface=""/>
              <a:buChar char="•"/>
            </a:pPr>
            <a:r>
              <a:rPr lang="en-US" b="1" dirty="0"/>
              <a:t>For V1​(Warm):</a:t>
            </a:r>
            <a:r>
              <a:rPr lang="en-US" dirty="0"/>
              <a:t> 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Slow</a:t>
            </a:r>
            <a:r>
              <a:rPr lang="en-US" dirty="0"/>
              <a:t>: 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0.5×(1+0.9×V0​(Cool))+0.5×(1+0.9×V0​(Warm))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=0.5×(1+0.9×0)+0.5×(1+0.9×0)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=0.5×1+0.5×1=0.5+0.5=1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Fast</a:t>
            </a:r>
            <a:r>
              <a:rPr lang="en-US" dirty="0"/>
              <a:t>: 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0.5×(2+0.9×V0​(Warm))+0.5×(−10+0.9×V0​(Overheated))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=0.5×(2+0.9×0)+0.5×(−10+0.9×0)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=0.5×2+0.5×(−10)=1−5=−4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V1​(Warm)=max(1,−4)=1. </a:t>
            </a:r>
          </a:p>
          <a:p>
            <a:pPr>
              <a:buFont typeface=""/>
              <a:buChar char="•"/>
            </a:pPr>
            <a:r>
              <a:rPr lang="en-US" b="1" dirty="0"/>
              <a:t>For V1​(Overheated):</a:t>
            </a:r>
            <a:r>
              <a:rPr lang="en-US" dirty="0"/>
              <a:t> As it's a terminal or highly penalized state, it remains 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5686F-F1F3-CC9A-8D22-3958F0BF8815}"/>
              </a:ext>
            </a:extLst>
          </p:cNvPr>
          <p:cNvSpPr txBox="1"/>
          <p:nvPr/>
        </p:nvSpPr>
        <p:spPr>
          <a:xfrm>
            <a:off x="6331744" y="402431"/>
            <a:ext cx="560069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V2​ (After 2nd Iteration - k=2):</a:t>
            </a:r>
          </a:p>
          <a:p>
            <a:pPr>
              <a:buFont typeface=""/>
              <a:buChar char="•"/>
            </a:pPr>
            <a:r>
              <a:rPr lang="en-US" dirty="0"/>
              <a:t>Cool: 3.35 (highlighted)</a:t>
            </a:r>
          </a:p>
          <a:p>
            <a:pPr>
              <a:buFont typeface=""/>
              <a:buChar char="•"/>
            </a:pPr>
            <a:r>
              <a:rPr lang="en-US" dirty="0"/>
              <a:t>Warm: 2.35</a:t>
            </a:r>
          </a:p>
          <a:p>
            <a:pPr>
              <a:buFont typeface=""/>
              <a:buChar char="•"/>
            </a:pPr>
            <a:r>
              <a:rPr lang="en-US" dirty="0"/>
              <a:t>Overheated: 0</a:t>
            </a:r>
          </a:p>
          <a:p>
            <a:pPr marL="228600" indent="-228600">
              <a:buFont typeface=""/>
              <a:buChar char="•"/>
            </a:pPr>
            <a:r>
              <a:rPr lang="en-US" i="1" dirty="0"/>
              <a:t>Let's check the computation for V2​ using V1​=[2,1,0] and γ=0.9:</a:t>
            </a:r>
            <a:r>
              <a:rPr lang="en-US" dirty="0"/>
              <a:t> </a:t>
            </a: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For V2​(Cool):</a:t>
            </a:r>
            <a:r>
              <a:rPr lang="en-US" dirty="0"/>
              <a:t> 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Slow</a:t>
            </a:r>
            <a:r>
              <a:rPr lang="en-US" dirty="0"/>
              <a:t>: 1.0×(1+0.9×V1​(Cool))=1×(1+0.9×2)=1+1.8=2.8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Fast</a:t>
            </a:r>
            <a:r>
              <a:rPr lang="en-US" dirty="0"/>
              <a:t>: 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0.5×(2+0.9×V1​(Cool))+0.5×(2+0.9×V1​(Warm))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=0.5×(2+0.9×2)+0.5×(2+0.9×1)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=0.5×(2+1.8)+0.5×(2+0.9)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=0.5×3.8+0.5×2.9=1.9+1.45=3.35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V2​(Cool)=max(2.8,3.35)=3.35. </a:t>
            </a:r>
          </a:p>
          <a:p>
            <a:pPr marL="228600" lvl="2" indent="-228600">
              <a:buFont typeface=""/>
              <a:buChar char="•"/>
            </a:pPr>
            <a:endParaRPr lang="en-US" b="1" dirty="0"/>
          </a:p>
          <a:p>
            <a:pPr marL="228600" lvl="2" indent="-228600">
              <a:buFont typeface=""/>
              <a:buChar char="•"/>
            </a:pPr>
            <a:r>
              <a:rPr lang="en-US" b="1" dirty="0"/>
              <a:t>For V2​(Warm):</a:t>
            </a:r>
            <a:r>
              <a:rPr lang="en-US" dirty="0"/>
              <a:t> </a:t>
            </a:r>
            <a:endParaRPr lang="en-US"/>
          </a:p>
          <a:p>
            <a:pPr marL="228600" lvl="2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Slow</a:t>
            </a:r>
            <a:r>
              <a:rPr lang="en-US" dirty="0"/>
              <a:t>: 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0.5×(1+0.9×V1​(Cool))+0.5×(1+0.9×V1​(Warm))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=0.5×(1+0.9×2)+0.5×(1+0.9×1)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=0.5×(1+1.8)+0.5×(1+0.9)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=0.5×2.8+0.5×1.9=1.4+0.95=2.35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Action </a:t>
            </a:r>
            <a:r>
              <a:rPr lang="en-US" b="1" dirty="0"/>
              <a:t>Fast</a:t>
            </a:r>
            <a:r>
              <a:rPr lang="en-US" dirty="0"/>
              <a:t>: 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0.5×(2+0.9×V1​(Warm))+0.5×(−10+0.9×V1​(Overheated))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=0.5×(2+0.9×1)+0.5×(−10+0.9×0)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=0.5×(2+0.9)+0.5×(−10)</a:t>
            </a:r>
          </a:p>
          <a:p>
            <a:pPr marL="228600" lvl="3" indent="-228600">
              <a:buFont typeface=""/>
              <a:buChar char="•"/>
            </a:pPr>
            <a:r>
              <a:rPr lang="en-US" dirty="0"/>
              <a:t>=0.5×2.9−5=1.45−5=−3.55</a:t>
            </a:r>
          </a:p>
          <a:p>
            <a:pPr marL="228600" lvl="2" indent="-228600">
              <a:buFont typeface=""/>
              <a:buChar char="•"/>
            </a:pPr>
            <a:r>
              <a:rPr lang="en-US" dirty="0"/>
              <a:t>V2​(Warm)=max(2.35,−3.55)=2.35. (This matches the slide).</a:t>
            </a: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For V2​(Overheated):</a:t>
            </a:r>
            <a:r>
              <a:rPr lang="en-US" dirty="0"/>
              <a:t> Still 0.</a:t>
            </a:r>
          </a:p>
        </p:txBody>
      </p:sp>
    </p:spTree>
    <p:extLst>
      <p:ext uri="{BB962C8B-B14F-4D97-AF65-F5344CB8AC3E}">
        <p14:creationId xmlns:p14="http://schemas.microsoft.com/office/powerpoint/2010/main" val="172997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54c24bee92_0_14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Example: Grid World</a:t>
            </a:r>
            <a:endParaRPr/>
          </a:p>
        </p:txBody>
      </p:sp>
      <p:pic>
        <p:nvPicPr>
          <p:cNvPr id="790" name="Google Shape;790;g254c24bee92_0_1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5918" y="3220233"/>
            <a:ext cx="4495800" cy="348499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254c24bee92_0_1491"/>
          <p:cNvSpPr txBox="1"/>
          <p:nvPr/>
        </p:nvSpPr>
        <p:spPr>
          <a:xfrm>
            <a:off x="228600" y="1493838"/>
            <a:ext cx="6477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 maze-like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agent lives in a grid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Walls block the agent’s path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048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Noisy movement: actions do not always go as planned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80% of the time, the action North takes the agent North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of the time, North takes the agent West; 10% East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 wall in the direction the agent would have been taken, the agent stays 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048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agent receives rewards each time step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negative reward each step (battery drain)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rewards come at the end (good or bad)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048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Goal: maximize sum of (discounted) rewards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g254c24bee92_0_1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8318" y="3221932"/>
            <a:ext cx="4439266" cy="31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54c24bee92_0_14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5983" y="5745182"/>
            <a:ext cx="457200" cy="2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254c24bee92_0_14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62984" y="5734833"/>
            <a:ext cx="509618" cy="21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254c24bee92_0_14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72583" y="4744233"/>
            <a:ext cx="433322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54c24bee92_0_1491" descr="C:\Users\Dan\Dropbox\Office\CS 188\Ketrina Art\MDPs\AgentTopDow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66605" y="5430033"/>
            <a:ext cx="81557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54c24bee92_0_14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76353" y="-97895"/>
            <a:ext cx="3580503" cy="23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254c24bee92_0_14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799" name="Google Shape;799;g254c24bee92_0_1491" descr="Birla Institute of Technology and Science, Pilani | Logopedia | Fando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4c24bee92_0_15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k=0</a:t>
            </a:r>
            <a:endParaRPr/>
          </a:p>
        </p:txBody>
      </p:sp>
      <p:pic>
        <p:nvPicPr>
          <p:cNvPr id="806" name="Google Shape;806;g254c24bee92_0_1505" descr="Screen Shot 2014-08-10 at 7.47.4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791" y="1143000"/>
            <a:ext cx="620641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254c24bee92_0_1505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254c24bee92_0_15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809" name="Google Shape;809;g254c24bee92_0_1505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54c24bee92_0_15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54c24bee92_0_15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54c24bee92_0_15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</a:t>
            </a:r>
            <a:endParaRPr/>
          </a:p>
        </p:txBody>
      </p:sp>
      <p:sp>
        <p:nvSpPr>
          <p:cNvPr id="818" name="Google Shape;818;g254c24bee92_0_1513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254c24bee92_0_1513" descr="Screen Shot 2014-08-10 at 7.47.5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545" y="1143000"/>
            <a:ext cx="61769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54c24bee92_0_15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821" name="Google Shape;821;g254c24bee92_0_1513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54c24bee92_0_15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54c24bee92_0_15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54c24bee92_0_15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k=2</a:t>
            </a:r>
            <a:endParaRPr/>
          </a:p>
        </p:txBody>
      </p:sp>
      <p:pic>
        <p:nvPicPr>
          <p:cNvPr id="830" name="Google Shape;830;g254c24bee92_0_1521" descr="Screen Shot 2014-08-10 at 7.47.5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400" y="1143000"/>
            <a:ext cx="6207201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254c24bee92_0_1521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54c24bee92_0_15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833" name="Google Shape;833;g254c24bee92_0_152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254c24bee92_0_15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254c24bee92_0_15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54c24bee92_0_15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k=3</a:t>
            </a:r>
            <a:endParaRPr/>
          </a:p>
        </p:txBody>
      </p:sp>
      <p:pic>
        <p:nvPicPr>
          <p:cNvPr id="842" name="Google Shape;842;g254c24bee92_0_1529" descr="Screen Shot 2014-08-10 at 7.48.00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179" y="1143000"/>
            <a:ext cx="6177644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254c24bee92_0_1529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54c24bee92_0_15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845" name="Google Shape;845;g254c24bee92_0_152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54c24bee92_0_15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54c24bee92_0_15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54c24bee92_0_15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k=4</a:t>
            </a:r>
            <a:endParaRPr/>
          </a:p>
        </p:txBody>
      </p:sp>
      <p:pic>
        <p:nvPicPr>
          <p:cNvPr id="854" name="Google Shape;854;g254c24bee92_0_1537" descr="Screen Shot 2014-08-10 at 7.48.0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57098"/>
            <a:ext cx="6172199" cy="57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254c24bee92_0_1537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254c24bee92_0_15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857" name="Google Shape;857;g254c24bee92_0_1537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54c24bee92_0_15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54c24bee92_0_15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54c24bee92_0_15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k=5</a:t>
            </a:r>
            <a:endParaRPr/>
          </a:p>
        </p:txBody>
      </p:sp>
      <p:pic>
        <p:nvPicPr>
          <p:cNvPr id="866" name="Google Shape;866;g254c24bee92_0_1545" descr="Screen Shot 2014-08-10 at 7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2644" y="1143000"/>
            <a:ext cx="6186714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54c24bee92_0_1545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254c24bee92_0_15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869" name="Google Shape;869;g254c24bee92_0_1545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254c24bee92_0_15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254c24bee92_0_15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54c24bee92_0_15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k=6</a:t>
            </a:r>
            <a:endParaRPr/>
          </a:p>
        </p:txBody>
      </p:sp>
      <p:pic>
        <p:nvPicPr>
          <p:cNvPr id="878" name="Google Shape;878;g254c24bee92_0_1553" descr="Screen Shot 2014-08-10 at 7.48.13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972" y="1173166"/>
            <a:ext cx="6154058" cy="56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254c24bee92_0_1553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254c24bee92_0_15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881" name="Google Shape;881;g254c24bee92_0_1553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254c24bee92_0_15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254c24bee92_0_15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54c24bee92_0_15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k=7</a:t>
            </a:r>
            <a:endParaRPr/>
          </a:p>
        </p:txBody>
      </p:sp>
      <p:pic>
        <p:nvPicPr>
          <p:cNvPr id="890" name="Google Shape;890;g254c24bee92_0_1561" descr="Screen Shot 2014-08-10 at 7.48.1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48034"/>
            <a:ext cx="6172199" cy="5709966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254c24bee92_0_1561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254c24bee92_0_15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893" name="Google Shape;893;g254c24bee92_0_156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254c24bee92_0_15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254c24bee92_0_15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cf79bab86_0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</a:t>
            </a:r>
            <a:endParaRPr/>
          </a:p>
        </p:txBody>
      </p:sp>
      <p:sp>
        <p:nvSpPr>
          <p:cNvPr id="293" name="Google Shape;293;g24cf79bab86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94" name="Google Shape;294;g24cf79bab86_0_31"/>
          <p:cNvSpPr txBox="1">
            <a:spLocks noGrp="1"/>
          </p:cNvSpPr>
          <p:nvPr>
            <p:ph type="body" idx="1"/>
          </p:nvPr>
        </p:nvSpPr>
        <p:spPr>
          <a:xfrm>
            <a:off x="838200" y="1661900"/>
            <a:ext cx="72813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500">
                <a:solidFill>
                  <a:srgbClr val="980000"/>
                </a:solidFill>
              </a:rPr>
              <a:t>Model Dynamics</a:t>
            </a:r>
            <a:endParaRPr sz="2500">
              <a:solidFill>
                <a:srgbClr val="98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00">
              <a:solidFill>
                <a:srgbClr val="0000FF"/>
              </a:solidFill>
            </a:endParaRPr>
          </a:p>
        </p:txBody>
      </p:sp>
      <p:pic>
        <p:nvPicPr>
          <p:cNvPr id="295" name="Google Shape;295;g24cf79bab86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200" y="2260500"/>
            <a:ext cx="8116950" cy="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4cf79bab86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1101" y="3772900"/>
            <a:ext cx="8605824" cy="8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4cf79bab86_0_31"/>
          <p:cNvSpPr txBox="1"/>
          <p:nvPr/>
        </p:nvSpPr>
        <p:spPr>
          <a:xfrm>
            <a:off x="1280050" y="3144288"/>
            <a:ext cx="426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State-transition probabilities</a:t>
            </a:r>
            <a:endParaRPr sz="25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4cf79bab86_0_31"/>
          <p:cNvSpPr txBox="1"/>
          <p:nvPr/>
        </p:nvSpPr>
        <p:spPr>
          <a:xfrm>
            <a:off x="1280050" y="4750325"/>
            <a:ext cx="934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Expected rewards for state–action–next-state triples</a:t>
            </a:r>
            <a:endParaRPr sz="25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4cf79bab86_0_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025" y="5431575"/>
            <a:ext cx="108680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54c24bee92_0_15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k=8</a:t>
            </a:r>
            <a:endParaRPr/>
          </a:p>
        </p:txBody>
      </p:sp>
      <p:pic>
        <p:nvPicPr>
          <p:cNvPr id="902" name="Google Shape;902;g254c24bee92_0_1569" descr="Screen Shot 2014-08-10 at 7.48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75224"/>
            <a:ext cx="6172199" cy="56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54c24bee92_0_1569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254c24bee92_0_15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905" name="Google Shape;905;g254c24bee92_0_156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54c24bee92_0_15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54c24bee92_0_15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54c24bee92_0_15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k=9</a:t>
            </a:r>
            <a:endParaRPr/>
          </a:p>
        </p:txBody>
      </p:sp>
      <p:pic>
        <p:nvPicPr>
          <p:cNvPr id="914" name="Google Shape;914;g254c24bee92_0_1577" descr="Screen Shot 2014-08-10 at 7.48.2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198" y="1157224"/>
            <a:ext cx="6179605" cy="57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254c24bee92_0_1577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54c24bee92_0_15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917" name="Google Shape;917;g254c24bee92_0_1577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254c24bee92_0_15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254c24bee92_0_15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54c24bee92_0_15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k=10</a:t>
            </a:r>
            <a:endParaRPr/>
          </a:p>
        </p:txBody>
      </p:sp>
      <p:pic>
        <p:nvPicPr>
          <p:cNvPr id="926" name="Google Shape;926;g254c24bee92_0_1585" descr="Screen Shot 2014-08-10 at 7.48.3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725" y="1143000"/>
            <a:ext cx="61965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254c24bee92_0_1585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254c24bee92_0_1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929" name="Google Shape;929;g254c24bee92_0_1585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g254c24bee92_0_15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254c24bee92_0_15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54c24bee92_0_15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k=11</a:t>
            </a:r>
            <a:endParaRPr/>
          </a:p>
        </p:txBody>
      </p:sp>
      <p:pic>
        <p:nvPicPr>
          <p:cNvPr id="938" name="Google Shape;938;g254c24bee92_0_1593" descr="Screen Shot 2014-08-10 at 7.48.3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1138306"/>
            <a:ext cx="6172201" cy="5719693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54c24bee92_0_1593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54c24bee92_0_15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941" name="Google Shape;941;g254c24bee92_0_1593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254c24bee92_0_15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g254c24bee92_0_15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54c24bee92_0_16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k=12</a:t>
            </a:r>
            <a:endParaRPr/>
          </a:p>
        </p:txBody>
      </p:sp>
      <p:pic>
        <p:nvPicPr>
          <p:cNvPr id="950" name="Google Shape;950;g254c24bee92_0_1601" descr="Screen Shot 2014-08-10 at 7.48.4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7725" y="1143000"/>
            <a:ext cx="61965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254c24bee92_0_1601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254c24bee92_0_16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953" name="Google Shape;953;g254c24bee92_0_160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254c24bee92_0_16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254c24bee92_0_16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54c24bee92_0_16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k=100</a:t>
            </a:r>
            <a:endParaRPr/>
          </a:p>
        </p:txBody>
      </p:sp>
      <p:pic>
        <p:nvPicPr>
          <p:cNvPr id="962" name="Google Shape;962;g254c24bee92_0_1609" descr="Screen Shot 2014-08-10 at 7.49.20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746" y="1130418"/>
            <a:ext cx="6190507" cy="572758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254c24bee92_0_1609"/>
          <p:cNvSpPr txBox="1"/>
          <p:nvPr/>
        </p:nvSpPr>
        <p:spPr>
          <a:xfrm>
            <a:off x="9743163" y="3538835"/>
            <a:ext cx="228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= 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Living reward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54c24bee92_0_16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965" name="Google Shape;965;g254c24bee92_0_1609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254c24bee92_0_16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2575" y="168800"/>
            <a:ext cx="2063006" cy="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254c24bee92_0_16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525" y="136000"/>
            <a:ext cx="4519188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54c24bee92_0_16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Problems with Value Iteration</a:t>
            </a:r>
            <a:endParaRPr/>
          </a:p>
        </p:txBody>
      </p:sp>
      <p:sp>
        <p:nvSpPr>
          <p:cNvPr id="974" name="Google Shape;974;g254c24bee92_0_16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73" t="-6383" b="-174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975" name="Google Shape;975;g254c24bee92_0_16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976" name="Google Shape;976;g254c24bee92_0_1617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54c24bee92_0_16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Solutions </a:t>
            </a:r>
            <a:r>
              <a:rPr lang="en-US" sz="3600"/>
              <a:t>(briefly, more later…)</a:t>
            </a:r>
            <a:endParaRPr/>
          </a:p>
        </p:txBody>
      </p:sp>
      <p:sp>
        <p:nvSpPr>
          <p:cNvPr id="982" name="Google Shape;982;g254c24bee92_0_16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54" t="-348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983" name="Google Shape;983;g254c24bee92_0_16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984" name="Google Shape;984;g254c24bee92_0_1624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54c24bee92_0_16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280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990" name="Google Shape;990;g254c24bee92_0_16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Asynchronous value iteration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value iteration, we update every state in each iteration</a:t>
            </a:r>
            <a:endParaRPr/>
          </a:p>
          <a:p>
            <a:pPr marL="3429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Actually, </a:t>
            </a:r>
            <a:r>
              <a:rPr lang="en-US" i="1">
                <a:solidFill>
                  <a:schemeClr val="accent2"/>
                </a:solidFill>
              </a:rPr>
              <a:t>any</a:t>
            </a:r>
            <a:r>
              <a:rPr lang="en-US">
                <a:solidFill>
                  <a:schemeClr val="accent2"/>
                </a:solidFill>
              </a:rPr>
              <a:t> sequences of Bellman updates will converge if every state is visited infinitely often regardless of the visitation order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Idea: prioritize states whose value we expect to change significantly </a:t>
            </a:r>
            <a:endParaRPr/>
          </a:p>
        </p:txBody>
      </p:sp>
      <p:sp>
        <p:nvSpPr>
          <p:cNvPr id="991" name="Google Shape;991;g254c24bee92_0_16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992" name="Google Shape;992;g254c24bee92_0_1630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54c24bee92_0_16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Asynchronous Value Iteration</a:t>
            </a:r>
            <a:endParaRPr/>
          </a:p>
        </p:txBody>
      </p:sp>
      <p:pic>
        <p:nvPicPr>
          <p:cNvPr id="999" name="Google Shape;999;g254c24bee92_0_1636" descr="Screen Shot 2014-08-10 at 7.47.5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964" y="1609512"/>
            <a:ext cx="2955998" cy="27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254c24bee92_0_1636" descr="Screen Shot 2014-08-10 at 7.47.56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234" y="4123051"/>
            <a:ext cx="2970495" cy="27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254c24bee92_0_1636"/>
          <p:cNvSpPr txBox="1">
            <a:spLocks noGrp="1"/>
          </p:cNvSpPr>
          <p:nvPr>
            <p:ph type="body" idx="1"/>
          </p:nvPr>
        </p:nvSpPr>
        <p:spPr>
          <a:xfrm>
            <a:off x="3692918" y="169524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Which states should be prioritized for an update?</a:t>
            </a:r>
            <a:endParaRPr/>
          </a:p>
        </p:txBody>
      </p:sp>
      <p:pic>
        <p:nvPicPr>
          <p:cNvPr id="1002" name="Google Shape;1002;g254c24bee92_0_16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2014" y="2810847"/>
            <a:ext cx="4737407" cy="228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254c24bee92_0_16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1004" name="Google Shape;1004;g254c24bee92_0_1636"/>
          <p:cNvSpPr txBox="1"/>
          <p:nvPr/>
        </p:nvSpPr>
        <p:spPr>
          <a:xfrm>
            <a:off x="4940872" y="5662541"/>
            <a:ext cx="5926200" cy="111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064" t="-52784" b="-1157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254c24bee92_0_1636"/>
          <p:cNvSpPr txBox="1"/>
          <p:nvPr/>
        </p:nvSpPr>
        <p:spPr>
          <a:xfrm>
            <a:off x="4792431" y="3059253"/>
            <a:ext cx="1303500" cy="92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update per iteration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6" name="Google Shape;1006;g254c24bee92_0_1636"/>
          <p:cNvCxnSpPr>
            <a:stCxn id="1005" idx="3"/>
          </p:cNvCxnSpPr>
          <p:nvPr/>
        </p:nvCxnSpPr>
        <p:spPr>
          <a:xfrm>
            <a:off x="6095931" y="3520953"/>
            <a:ext cx="1158300" cy="12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7" name="Google Shape;1007;g254c24bee92_0_1636"/>
          <p:cNvSpPr txBox="1"/>
          <p:nvPr/>
        </p:nvSpPr>
        <p:spPr>
          <a:xfrm>
            <a:off x="7154392" y="5114770"/>
            <a:ext cx="3592500" cy="307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055" b="-269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g254c24bee92_0_1636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cf79bab86_0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- Discussion</a:t>
            </a:r>
            <a:endParaRPr/>
          </a:p>
        </p:txBody>
      </p:sp>
      <p:sp>
        <p:nvSpPr>
          <p:cNvPr id="305" name="Google Shape;305;g24cf79bab86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06" name="Google Shape;306;g24cf79bab86_0_40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106914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500"/>
              <a:buChar char="●"/>
            </a:pPr>
            <a:r>
              <a:rPr lang="en-US" sz="2500" i="1">
                <a:solidFill>
                  <a:srgbClr val="7F6000"/>
                </a:solidFill>
              </a:rPr>
              <a:t>MDP framework is abstract and flexible</a:t>
            </a:r>
            <a:endParaRPr sz="2500" i="1">
              <a:solidFill>
                <a:srgbClr val="7F6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rgbClr val="980000"/>
                </a:solidFill>
              </a:rPr>
              <a:t>Time steps</a:t>
            </a:r>
            <a:r>
              <a:rPr lang="en-US" sz="2500">
                <a:solidFill>
                  <a:schemeClr val="dk1"/>
                </a:solidFill>
              </a:rPr>
              <a:t> need not refer to fixed intervals of real time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The </a:t>
            </a:r>
            <a:r>
              <a:rPr lang="en-US" sz="2500">
                <a:solidFill>
                  <a:srgbClr val="1155CC"/>
                </a:solidFill>
              </a:rPr>
              <a:t>actions</a:t>
            </a:r>
            <a:r>
              <a:rPr lang="en-US" sz="2500">
                <a:solidFill>
                  <a:schemeClr val="dk1"/>
                </a:solidFill>
              </a:rPr>
              <a:t> can be </a:t>
            </a:r>
            <a:endParaRPr sz="2500">
              <a:solidFill>
                <a:schemeClr val="dk1"/>
              </a:solidFill>
            </a:endParaRPr>
          </a:p>
          <a:p>
            <a:pPr marL="1371600" lvl="2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■"/>
            </a:pPr>
            <a:r>
              <a:rPr lang="en-US" sz="2500">
                <a:solidFill>
                  <a:schemeClr val="dk1"/>
                </a:solidFill>
              </a:rPr>
              <a:t>at low-level controls or high-level decisions</a:t>
            </a:r>
            <a:endParaRPr sz="2500">
              <a:solidFill>
                <a:schemeClr val="dk1"/>
              </a:solidFill>
            </a:endParaRPr>
          </a:p>
          <a:p>
            <a:pPr marL="1371600" lvl="2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■"/>
            </a:pPr>
            <a:r>
              <a:rPr lang="en-US" sz="2500">
                <a:solidFill>
                  <a:schemeClr val="dk1"/>
                </a:solidFill>
              </a:rPr>
              <a:t>totally mental or computational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rgbClr val="38761D"/>
                </a:solidFill>
              </a:rPr>
              <a:t>States</a:t>
            </a:r>
            <a:r>
              <a:rPr lang="en-US" sz="2500">
                <a:solidFill>
                  <a:schemeClr val="dk1"/>
                </a:solidFill>
              </a:rPr>
              <a:t> can take a wide variety of forms</a:t>
            </a:r>
            <a:endParaRPr sz="2500">
              <a:solidFill>
                <a:schemeClr val="dk1"/>
              </a:solidFill>
            </a:endParaRPr>
          </a:p>
          <a:p>
            <a:pPr marL="1371600" lvl="2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■"/>
            </a:pPr>
            <a:r>
              <a:rPr lang="en-US" sz="2500">
                <a:solidFill>
                  <a:schemeClr val="dk1"/>
                </a:solidFill>
              </a:rPr>
              <a:t>Determined by </a:t>
            </a:r>
            <a:r>
              <a:rPr lang="en-US" sz="2500" i="1">
                <a:solidFill>
                  <a:srgbClr val="674EA7"/>
                </a:solidFill>
              </a:rPr>
              <a:t>low-level sensations</a:t>
            </a:r>
            <a:r>
              <a:rPr lang="en-US" sz="2500">
                <a:solidFill>
                  <a:schemeClr val="dk1"/>
                </a:solidFill>
              </a:rPr>
              <a:t> or </a:t>
            </a:r>
            <a:r>
              <a:rPr lang="en-US" sz="2500" i="1">
                <a:solidFill>
                  <a:srgbClr val="674EA7"/>
                </a:solidFill>
              </a:rPr>
              <a:t>high-level and abstract</a:t>
            </a:r>
            <a:r>
              <a:rPr lang="en-US" sz="2500">
                <a:solidFill>
                  <a:schemeClr val="dk1"/>
                </a:solidFill>
              </a:rPr>
              <a:t> (ex. symbolic descriptions of objects in a room) 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274E13"/>
                </a:solidFill>
              </a:rPr>
              <a:t>The agent–environment boundary represents the </a:t>
            </a:r>
            <a:r>
              <a:rPr lang="en-US" sz="2500" i="1">
                <a:solidFill>
                  <a:srgbClr val="20124D"/>
                </a:solidFill>
              </a:rPr>
              <a:t>limit of the agent’s absolute control</a:t>
            </a:r>
            <a:r>
              <a:rPr lang="en-US" sz="2500"/>
              <a:t>, not of its knowledge.</a:t>
            </a:r>
            <a:endParaRPr sz="2500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2500"/>
              <a:buChar char="○"/>
            </a:pPr>
            <a:r>
              <a:rPr lang="en-US" sz="2500" i="1">
                <a:solidFill>
                  <a:srgbClr val="C27BA0"/>
                </a:solidFill>
              </a:rPr>
              <a:t>The boundary can be located at different places for different purposes</a:t>
            </a:r>
            <a:endParaRPr sz="2500" i="1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54c24bee92_0_16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Double the work?</a:t>
            </a:r>
            <a:endParaRPr/>
          </a:p>
        </p:txBody>
      </p:sp>
      <p:sp>
        <p:nvSpPr>
          <p:cNvPr id="1014" name="Google Shape;1014;g254c24bee92_0_16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12" r="-113" b="-171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15" name="Google Shape;1015;g254c24bee92_0_16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1016" name="Google Shape;1016;g254c24bee92_0_1650"/>
          <p:cNvSpPr txBox="1"/>
          <p:nvPr/>
        </p:nvSpPr>
        <p:spPr>
          <a:xfrm>
            <a:off x="5906756" y="469515"/>
            <a:ext cx="5926200" cy="111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55" t="-52789" b="-116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g254c24bee92_0_1650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4c24bee92_0_16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2: A policy cannot be easily extracted </a:t>
            </a:r>
            <a:endParaRPr/>
          </a:p>
        </p:txBody>
      </p:sp>
      <p:sp>
        <p:nvSpPr>
          <p:cNvPr id="1023" name="Google Shape;1023;g254c24bee92_0_16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283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22" t="-2322" r="-8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24" name="Google Shape;1024;g254c24bee92_0_1657" descr="Screen Shot 2014-08-10 at 7.49.20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0198" y="2060322"/>
            <a:ext cx="470303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254c24bee92_0_16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1026" name="Google Shape;1026;g254c24bee92_0_1657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1bb5d5c661_0_22"/>
          <p:cNvSpPr txBox="1">
            <a:spLocks noGrp="1"/>
          </p:cNvSpPr>
          <p:nvPr>
            <p:ph type="title"/>
          </p:nvPr>
        </p:nvSpPr>
        <p:spPr>
          <a:xfrm>
            <a:off x="911025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of class #4</a:t>
            </a:r>
            <a:endParaRPr/>
          </a:p>
        </p:txBody>
      </p:sp>
      <p:sp>
        <p:nvSpPr>
          <p:cNvPr id="1033" name="Google Shape;1033;g31bb5d5c661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54c24bee92_0_16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/>
          </a:p>
        </p:txBody>
      </p:sp>
      <p:sp>
        <p:nvSpPr>
          <p:cNvPr id="1039" name="Google Shape;1039;g254c24bee92_0_16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633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703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40" name="Google Shape;1040;g254c24bee92_0_1664" descr="Screen Shot 2014-08-10 at 7.40.5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3750" y="1577049"/>
            <a:ext cx="4420695" cy="406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254c24bee92_0_16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1042" name="Google Shape;1042;g254c24bee92_0_1664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54c24bee92_0_16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Q-learning as value iteration</a:t>
            </a:r>
            <a:endParaRPr/>
          </a:p>
        </p:txBody>
      </p:sp>
      <p:sp>
        <p:nvSpPr>
          <p:cNvPr id="1048" name="Google Shape;1048;g254c24bee92_0_16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165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49" name="Google Shape;1049;g254c24bee92_0_16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1050" name="Google Shape;1050;g254c24bee92_0_1671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54c24bee92_0_16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3: The policy often converges long before the values</a:t>
            </a:r>
            <a:endParaRPr/>
          </a:p>
        </p:txBody>
      </p:sp>
      <p:sp>
        <p:nvSpPr>
          <p:cNvPr id="1056" name="Google Shape;1056;g254c24bee92_0_16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57" name="Google Shape;1057;g254c24bee92_0_1677" descr="Screen Shot 2014-08-10 at 7.48.32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38" y="4001294"/>
            <a:ext cx="3004611" cy="277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254c24bee92_0_1677" descr="Screen Shot 2014-08-10 at 7.48.37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0587" y="4001294"/>
            <a:ext cx="2995412" cy="277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54c24bee92_0_1677" descr="Screen Shot 2014-08-10 at 7.48.41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7421" y="4010120"/>
            <a:ext cx="3009700" cy="277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254c24bee92_0_1677" descr="Screen Shot 2014-08-10 at 7.49.20 P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62887" y="4001294"/>
            <a:ext cx="3009700" cy="278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54c24bee92_0_16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1062" name="Google Shape;1062;g254c24bee92_0_1677" descr="Birla Institute of Technology and Science, Pilani | Logopedia | Fand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54c24bee92_0_16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Policy Iteration</a:t>
            </a:r>
            <a:endParaRPr/>
          </a:p>
        </p:txBody>
      </p:sp>
      <p:sp>
        <p:nvSpPr>
          <p:cNvPr id="1068" name="Google Shape;1068;g254c24bee92_0_16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4" t="-2614" b="-31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069" name="Google Shape;1069;g254c24bee92_0_1687" descr="A picture containing object, boa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998" y="3257565"/>
            <a:ext cx="3686002" cy="219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254c24bee92_0_16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1071" name="Google Shape;1071;g254c24bee92_0_1687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54c24bee92_0_16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Policy Evaluation</a:t>
            </a:r>
            <a:endParaRPr/>
          </a:p>
        </p:txBody>
      </p:sp>
      <p:sp>
        <p:nvSpPr>
          <p:cNvPr id="1077" name="Google Shape;1077;g254c24bee92_0_16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3192" r="-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78" name="Google Shape;1078;g254c24bee92_0_16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1079" name="Google Shape;1079;g254c24bee92_0_1694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54c24bee92_0_17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Policy value as a Linear program </a:t>
            </a:r>
            <a:endParaRPr/>
          </a:p>
        </p:txBody>
      </p:sp>
      <p:sp>
        <p:nvSpPr>
          <p:cNvPr id="1086" name="Google Shape;1086;g254c24bee92_0_1700"/>
          <p:cNvSpPr txBox="1"/>
          <p:nvPr/>
        </p:nvSpPr>
        <p:spPr>
          <a:xfrm>
            <a:off x="719090" y="1882145"/>
            <a:ext cx="11009400" cy="452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04" t="-5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7" name="Google Shape;1087;g254c24bee92_0_17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8094" y="2993074"/>
            <a:ext cx="5841304" cy="34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g254c24bee92_0_17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pic>
        <p:nvPicPr>
          <p:cNvPr id="1089" name="Google Shape;1089;g254c24bee92_0_1700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2AF745-266D-00B4-ADBC-00316FA6FA50}"/>
              </a:ext>
            </a:extLst>
          </p:cNvPr>
          <p:cNvSpPr txBox="1"/>
          <p:nvPr/>
        </p:nvSpPr>
        <p:spPr>
          <a:xfrm>
            <a:off x="704645" y="4408324"/>
            <a:ext cx="303239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Given X</a:t>
            </a:r>
            <a:r>
              <a:rPr lang="en-GB" baseline="-25000" dirty="0"/>
              <a:t>0</a:t>
            </a:r>
            <a:r>
              <a:rPr lang="en-GB" dirty="0"/>
              <a:t> + 2X</a:t>
            </a:r>
            <a:r>
              <a:rPr lang="en-GB" baseline="-25000" dirty="0"/>
              <a:t>1</a:t>
            </a:r>
            <a:r>
              <a:rPr lang="en-GB" dirty="0"/>
              <a:t>= 1</a:t>
            </a:r>
            <a:endParaRPr lang="en-GB" baseline="-25000" dirty="0"/>
          </a:p>
          <a:p>
            <a:r>
              <a:rPr lang="en-GB" dirty="0"/>
              <a:t>          3X</a:t>
            </a:r>
            <a:r>
              <a:rPr lang="en-GB" baseline="-25000" dirty="0"/>
              <a:t>0</a:t>
            </a:r>
            <a:r>
              <a:rPr lang="en-GB" dirty="0"/>
              <a:t> + 5X</a:t>
            </a:r>
            <a:r>
              <a:rPr lang="en-GB" baseline="-25000" dirty="0"/>
              <a:t>1</a:t>
            </a:r>
            <a:r>
              <a:rPr lang="en-GB" dirty="0"/>
              <a:t> = 2</a:t>
            </a:r>
          </a:p>
          <a:p>
            <a:r>
              <a:rPr lang="en-GB" dirty="0"/>
              <a:t>&gt;&gt;import </a:t>
            </a:r>
            <a:r>
              <a:rPr lang="en-GB" dirty="0" err="1"/>
              <a:t>numpy</a:t>
            </a:r>
            <a:r>
              <a:rPr lang="en-GB" dirty="0"/>
              <a:t> as np</a:t>
            </a:r>
            <a:endParaRPr lang="en-US" dirty="0"/>
          </a:p>
          <a:p>
            <a:r>
              <a:rPr lang="en-GB" dirty="0"/>
              <a:t>&gt;&gt;a = </a:t>
            </a:r>
            <a:r>
              <a:rPr lang="en-GB" dirty="0" err="1"/>
              <a:t>np.array</a:t>
            </a:r>
            <a:r>
              <a:rPr lang="en-GB" dirty="0"/>
              <a:t>([[1, 2], [3, 5]])</a:t>
            </a:r>
          </a:p>
          <a:p>
            <a:r>
              <a:rPr lang="en-GB" dirty="0"/>
              <a:t>&gt;&gt;b = </a:t>
            </a:r>
            <a:r>
              <a:rPr lang="en-GB" dirty="0" err="1"/>
              <a:t>np.array</a:t>
            </a:r>
            <a:r>
              <a:rPr lang="en-GB" dirty="0"/>
              <a:t>([1, 2])</a:t>
            </a:r>
          </a:p>
          <a:p>
            <a:r>
              <a:rPr lang="en-GB" dirty="0"/>
              <a:t>&gt;&gt;x = </a:t>
            </a:r>
            <a:r>
              <a:rPr lang="en-GB" dirty="0" err="1"/>
              <a:t>np.linalg.solve</a:t>
            </a:r>
            <a:r>
              <a:rPr lang="en-GB" dirty="0"/>
              <a:t>(a, b)</a:t>
            </a:r>
          </a:p>
          <a:p>
            <a:pPr algn="l"/>
            <a:r>
              <a:rPr lang="en-GB" dirty="0"/>
              <a:t>&gt;&gt;x</a:t>
            </a:r>
          </a:p>
          <a:p>
            <a:r>
              <a:rPr lang="en-GB" dirty="0"/>
              <a:t>Array([-1, 1])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54c24bee92_0_17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Policy iteration </a:t>
            </a:r>
            <a:endParaRPr/>
          </a:p>
        </p:txBody>
      </p:sp>
      <p:sp>
        <p:nvSpPr>
          <p:cNvPr id="1095" name="Google Shape;1095;g254c24bee92_0_1708"/>
          <p:cNvSpPr txBox="1">
            <a:spLocks noGrp="1"/>
          </p:cNvSpPr>
          <p:nvPr>
            <p:ph type="body" idx="1"/>
          </p:nvPr>
        </p:nvSpPr>
        <p:spPr>
          <a:xfrm>
            <a:off x="641131" y="158914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96" name="Google Shape;1096;g254c24bee92_0_17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1164" y="1918387"/>
            <a:ext cx="3589276" cy="30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g254c24bee92_0_1708"/>
          <p:cNvSpPr/>
          <p:nvPr/>
        </p:nvSpPr>
        <p:spPr>
          <a:xfrm rot="-773529">
            <a:off x="6380252" y="4215529"/>
            <a:ext cx="1144244" cy="54901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8" name="Google Shape;1098;g254c24bee92_0_1708"/>
          <p:cNvGrpSpPr/>
          <p:nvPr/>
        </p:nvGrpSpPr>
        <p:grpSpPr>
          <a:xfrm>
            <a:off x="927344" y="1590926"/>
            <a:ext cx="5602208" cy="4401230"/>
            <a:chOff x="493792" y="2182132"/>
            <a:chExt cx="5602208" cy="4401230"/>
          </a:xfrm>
        </p:grpSpPr>
        <p:pic>
          <p:nvPicPr>
            <p:cNvPr id="1099" name="Google Shape;1099;g254c24bee92_0_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792" y="2182132"/>
              <a:ext cx="5602208" cy="4401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g254c24bee92_0_1708"/>
            <p:cNvSpPr/>
            <p:nvPr/>
          </p:nvSpPr>
          <p:spPr>
            <a:xfrm>
              <a:off x="1561070" y="4139512"/>
              <a:ext cx="428400" cy="1056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g254c24bee92_0_1708"/>
            <p:cNvSpPr txBox="1"/>
            <p:nvPr/>
          </p:nvSpPr>
          <p:spPr>
            <a:xfrm>
              <a:off x="949179" y="250493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54c24bee92_0_1708"/>
            <p:cNvSpPr txBox="1"/>
            <p:nvPr/>
          </p:nvSpPr>
          <p:spPr>
            <a:xfrm>
              <a:off x="1484171" y="250493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54c24bee92_0_1708"/>
            <p:cNvSpPr txBox="1"/>
            <p:nvPr/>
          </p:nvSpPr>
          <p:spPr>
            <a:xfrm>
              <a:off x="2110234" y="2477018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54c24bee92_0_1708"/>
            <p:cNvSpPr txBox="1"/>
            <p:nvPr/>
          </p:nvSpPr>
          <p:spPr>
            <a:xfrm>
              <a:off x="978904" y="345620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54c24bee92_0_1708"/>
            <p:cNvSpPr txBox="1"/>
            <p:nvPr/>
          </p:nvSpPr>
          <p:spPr>
            <a:xfrm>
              <a:off x="1522620" y="342900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54c24bee92_0_1708"/>
            <p:cNvSpPr txBox="1"/>
            <p:nvPr/>
          </p:nvSpPr>
          <p:spPr>
            <a:xfrm>
              <a:off x="2110234" y="295657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54c24bee92_0_1708"/>
            <p:cNvSpPr txBox="1"/>
            <p:nvPr/>
          </p:nvSpPr>
          <p:spPr>
            <a:xfrm>
              <a:off x="2146434" y="3426178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54c24bee92_0_1708"/>
            <p:cNvSpPr txBox="1"/>
            <p:nvPr/>
          </p:nvSpPr>
          <p:spPr>
            <a:xfrm>
              <a:off x="2701053" y="3418534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0" name="Google Shape;1110;g254c24bee92_0_1708"/>
          <p:cNvSpPr/>
          <p:nvPr/>
        </p:nvSpPr>
        <p:spPr>
          <a:xfrm rot="10800000">
            <a:off x="4037235" y="2599742"/>
            <a:ext cx="4825490" cy="5490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g254c24bee92_0_1708"/>
          <p:cNvSpPr/>
          <p:nvPr/>
        </p:nvSpPr>
        <p:spPr>
          <a:xfrm rot="2225684">
            <a:off x="3507203" y="3584772"/>
            <a:ext cx="703325" cy="548885"/>
          </a:xfrm>
          <a:prstGeom prst="rightArrow">
            <a:avLst>
              <a:gd name="adj1" fmla="val 51339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254c24bee92_0_17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pic>
        <p:nvPicPr>
          <p:cNvPr id="1113" name="Google Shape;1113;g254c24bee92_0_1708" descr="Birla Institute of Technology and Science, Pilani | Logopedia | Fand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cf79bab86_0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Markov Decision Processes - Discussion</a:t>
            </a:r>
            <a:endParaRPr/>
          </a:p>
        </p:txBody>
      </p:sp>
      <p:sp>
        <p:nvSpPr>
          <p:cNvPr id="312" name="Google Shape;312;g24cf79bab86_0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13" name="Google Shape;313;g24cf79bab86_0_63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10691400" cy="4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741B47"/>
                </a:solidFill>
              </a:rPr>
              <a:t>MDP framework is a </a:t>
            </a:r>
            <a:r>
              <a:rPr lang="en-US" sz="2500" i="1">
                <a:solidFill>
                  <a:srgbClr val="741B47"/>
                </a:solidFill>
                <a:highlight>
                  <a:srgbClr val="FFF2CC"/>
                </a:highlight>
              </a:rPr>
              <a:t>considerable abstraction of the problem of goal-directed learning from interaction</a:t>
            </a:r>
            <a:r>
              <a:rPr lang="en-US" sz="2500" i="1"/>
              <a:t>. </a:t>
            </a:r>
            <a:endParaRPr sz="25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It proposes that </a:t>
            </a:r>
            <a:r>
              <a:rPr lang="en-US" sz="2500" i="1">
                <a:solidFill>
                  <a:srgbClr val="1C4587"/>
                </a:solidFill>
              </a:rPr>
              <a:t>whatever the details of the sensory, memory, and control apparatus, and whatever objective one is trying to achieve</a:t>
            </a:r>
            <a:r>
              <a:rPr lang="en-US" sz="2500" i="1"/>
              <a:t>, </a:t>
            </a:r>
            <a:r>
              <a:rPr lang="en-US" sz="2500" i="1">
                <a:solidFill>
                  <a:srgbClr val="7F6000"/>
                </a:solidFill>
              </a:rPr>
              <a:t>any problem of </a:t>
            </a:r>
            <a:r>
              <a:rPr lang="en-US" sz="2500" i="1">
                <a:solidFill>
                  <a:srgbClr val="7F6000"/>
                </a:solidFill>
                <a:highlight>
                  <a:srgbClr val="C9DAF8"/>
                </a:highlight>
              </a:rPr>
              <a:t>learning goal-directed behavior</a:t>
            </a:r>
            <a:r>
              <a:rPr lang="en-US" sz="2500" i="1">
                <a:solidFill>
                  <a:srgbClr val="7F6000"/>
                </a:solidFill>
              </a:rPr>
              <a:t> can be reduced to three signals passing back and forth between an agent and its environment</a:t>
            </a:r>
            <a:r>
              <a:rPr lang="en-US" sz="2500" i="1"/>
              <a:t>: </a:t>
            </a:r>
            <a:endParaRPr sz="2500" i="1"/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 i="1">
                <a:solidFill>
                  <a:schemeClr val="dk1"/>
                </a:solidFill>
              </a:rPr>
              <a:t>one signal to represent the choices made by the agent (</a:t>
            </a:r>
            <a:r>
              <a:rPr lang="en-US" sz="2500" i="1">
                <a:solidFill>
                  <a:srgbClr val="38761D"/>
                </a:solidFill>
              </a:rPr>
              <a:t>the actions</a:t>
            </a:r>
            <a:r>
              <a:rPr lang="en-US" sz="2500" i="1">
                <a:solidFill>
                  <a:schemeClr val="dk1"/>
                </a:solidFill>
              </a:rPr>
              <a:t>)</a:t>
            </a:r>
            <a:endParaRPr sz="2500" i="1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 i="1">
                <a:solidFill>
                  <a:schemeClr val="dk1"/>
                </a:solidFill>
              </a:rPr>
              <a:t>one signal to represent the basis on which the choices are made (</a:t>
            </a:r>
            <a:r>
              <a:rPr lang="en-US" sz="2500" i="1">
                <a:solidFill>
                  <a:srgbClr val="38761D"/>
                </a:solidFill>
              </a:rPr>
              <a:t>the states</a:t>
            </a:r>
            <a:r>
              <a:rPr lang="en-US" sz="2500" i="1">
                <a:solidFill>
                  <a:schemeClr val="dk1"/>
                </a:solidFill>
              </a:rPr>
              <a:t>), </a:t>
            </a:r>
            <a:endParaRPr sz="2500" i="1">
              <a:solidFill>
                <a:schemeClr val="dk1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 i="1">
                <a:solidFill>
                  <a:schemeClr val="dk1"/>
                </a:solidFill>
              </a:rPr>
              <a:t>and one signal to define the agent’s goal (</a:t>
            </a:r>
            <a:r>
              <a:rPr lang="en-US" sz="2500" i="1">
                <a:solidFill>
                  <a:srgbClr val="38761D"/>
                </a:solidFill>
              </a:rPr>
              <a:t>the rewards</a:t>
            </a:r>
            <a:r>
              <a:rPr lang="en-US" sz="2500" i="1">
                <a:solidFill>
                  <a:schemeClr val="dk1"/>
                </a:solidFill>
              </a:rPr>
              <a:t>).</a:t>
            </a:r>
            <a:endParaRPr sz="25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4c24bee92_0_17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1119" name="Google Shape;1119;g254c24bee92_0_1730"/>
          <p:cNvSpPr txBox="1">
            <a:spLocks noGrp="1"/>
          </p:cNvSpPr>
          <p:nvPr>
            <p:ph type="body" idx="1"/>
          </p:nvPr>
        </p:nvSpPr>
        <p:spPr>
          <a:xfrm>
            <a:off x="495300" y="1690688"/>
            <a:ext cx="11201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Both value iteration and policy iteration compute the same thing (optimal state values)</a:t>
            </a: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value iteration: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Every iteration updates both the values and (implicitly) the policy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don’t track the policy, but taking the max over actions implicitly define it</a:t>
            </a: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policy iteration: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do several passes that update utilities with fixed policies (each pass is fast because we consider only one action, not all of them)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After the policy is evaluated, a new policy is chosen (slow like a value iteration pass)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new policy will be better (or we’re done)</a:t>
            </a:r>
            <a:endParaRPr/>
          </a:p>
          <a:p>
            <a:pPr marL="2057400" lvl="4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1120" name="Google Shape;1120;g254c24bee92_0_17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1121" name="Google Shape;1121;g254c24bee92_0_1730" descr="Birla Institute of Technology and Science, Pilani | Logopedia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54c24bee92_0_17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4: requires knowing the model and the reward function</a:t>
            </a:r>
            <a:endParaRPr/>
          </a:p>
        </p:txBody>
      </p:sp>
      <p:sp>
        <p:nvSpPr>
          <p:cNvPr id="1127" name="Google Shape;1127;g254c24bee92_0_1736"/>
          <p:cNvSpPr txBox="1">
            <a:spLocks noGrp="1"/>
          </p:cNvSpPr>
          <p:nvPr>
            <p:ph type="body" idx="1"/>
          </p:nvPr>
        </p:nvSpPr>
        <p:spPr>
          <a:xfrm>
            <a:off x="838200" y="178123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13" t="-14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128" name="Google Shape;1128;g254c24bee92_0_17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041" y="4069933"/>
            <a:ext cx="4129888" cy="214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g254c24bee92_0_17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7230" y="3742046"/>
            <a:ext cx="3302941" cy="2479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254c24bee92_0_1736"/>
          <p:cNvSpPr txBox="1"/>
          <p:nvPr/>
        </p:nvSpPr>
        <p:spPr>
          <a:xfrm>
            <a:off x="2063658" y="6200487"/>
            <a:ext cx="35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optimization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254c24bee92_0_1736"/>
          <p:cNvSpPr txBox="1"/>
          <p:nvPr/>
        </p:nvSpPr>
        <p:spPr>
          <a:xfrm>
            <a:off x="7006671" y="6173527"/>
            <a:ext cx="304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254c24bee92_0_17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pic>
        <p:nvPicPr>
          <p:cNvPr id="1133" name="Google Shape;1133;g254c24bee92_0_1736" descr="Birla Institute of Technology and Science, Pilani | Logopedia | Fand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54c24bee92_0_17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5: requires discrete (finite) set of actions</a:t>
            </a:r>
            <a:endParaRPr/>
          </a:p>
        </p:txBody>
      </p:sp>
      <p:sp>
        <p:nvSpPr>
          <p:cNvPr id="1139" name="Google Shape;1139;g254c24bee92_0_17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explore policy gradient approaches that are suitable for continuous actions, e.g., throttle and steering for a vehicle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such approaches be relevant for discrete action spaces?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Yes! We can always define a continues action space as a distribution over the discreate actions (e.g., using the softmax function)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we combine value-based approaches and policy gradient approaches and get the best of both?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Yes! Actor-critic methods</a:t>
            </a:r>
            <a:endParaRPr/>
          </a:p>
        </p:txBody>
      </p:sp>
      <p:sp>
        <p:nvSpPr>
          <p:cNvPr id="1140" name="Google Shape;1140;g254c24bee92_0_17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pic>
        <p:nvPicPr>
          <p:cNvPr id="1141" name="Google Shape;1141;g254c24bee92_0_1746" descr="Birla Institute of Technology and Science, Pilani | Logopedia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54c24bee92_0_17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Issue 6: infeasible in large (or continues) state spaces </a:t>
            </a:r>
            <a:endParaRPr/>
          </a:p>
        </p:txBody>
      </p:sp>
      <p:sp>
        <p:nvSpPr>
          <p:cNvPr id="1147" name="Google Shape;1147;g254c24bee92_0_17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real-life problems contain very large state spaces (practically infinite)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infeasible to learn and store a value for every state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Moreover, doing so is not useful as the chance of encountering a state more than once is very small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learn to generalize our learning to apply to unseen states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use value function approximators that can generalize the acquired knowledge and provide a value to any state (even if it was not previously seen)</a:t>
            </a:r>
            <a:endParaRPr/>
          </a:p>
        </p:txBody>
      </p:sp>
      <p:sp>
        <p:nvSpPr>
          <p:cNvPr id="1148" name="Google Shape;1148;g254c24bee92_0_17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pic>
        <p:nvPicPr>
          <p:cNvPr id="1149" name="Google Shape;1149;g254c24bee92_0_1752" descr="Birla Institute of Technology and Science, Pilani | Logopedia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54c24bee92_0_17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Notation</a:t>
            </a:r>
            <a:endParaRPr/>
          </a:p>
        </p:txBody>
      </p:sp>
      <p:sp>
        <p:nvSpPr>
          <p:cNvPr id="1155" name="Google Shape;1155;g254c24bee92_0_17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2321" b="-200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156" name="Google Shape;1156;g254c24bee92_0_17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pic>
        <p:nvPicPr>
          <p:cNvPr id="1157" name="Google Shape;1157;g254c24bee92_0_1758" descr="Birla Institute of Technology and Science, Pilani | Logopedia | Fand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4320ba2c05_0_0"/>
          <p:cNvSpPr txBox="1">
            <a:spLocks noGrp="1"/>
          </p:cNvSpPr>
          <p:nvPr>
            <p:ph type="title"/>
          </p:nvPr>
        </p:nvSpPr>
        <p:spPr>
          <a:xfrm>
            <a:off x="838200" y="1052075"/>
            <a:ext cx="10515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7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Required Readings</a:t>
            </a:r>
            <a:endParaRPr sz="27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3" name="Google Shape;1163;g24320ba2c05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1164" name="Google Shape;1164;g24320ba2c05_0_0"/>
          <p:cNvSpPr txBox="1">
            <a:spLocks noGrp="1"/>
          </p:cNvSpPr>
          <p:nvPr>
            <p:ph type="body" idx="1"/>
          </p:nvPr>
        </p:nvSpPr>
        <p:spPr>
          <a:xfrm>
            <a:off x="838200" y="1894124"/>
            <a:ext cx="10515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2100"/>
              <a:buFont typeface="Comfortaa"/>
              <a:buAutoNum type="arabicPeriod"/>
            </a:pPr>
            <a:r>
              <a:rPr lang="en-US" sz="21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Chapter-3,4 of Introduction to Reinforcement Learning,2</a:t>
            </a:r>
            <a:r>
              <a:rPr lang="en-US" sz="2100" baseline="300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nd</a:t>
            </a:r>
            <a:r>
              <a:rPr lang="en-US" sz="21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 Ed.,  Sutton &amp; Barto</a:t>
            </a:r>
            <a:endParaRPr sz="2100"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4a90fbe9f0_0_573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71" name="Google Shape;1171;g24a90fbe9f0_0_573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  <p:sp>
        <p:nvSpPr>
          <p:cNvPr id="1172" name="Google Shape;1172;g24a90fbe9f0_0_573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cf79bab86_0_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MDP Formalization : Video Games </a:t>
            </a:r>
            <a:endParaRPr/>
          </a:p>
        </p:txBody>
      </p:sp>
      <p:sp>
        <p:nvSpPr>
          <p:cNvPr id="319" name="Google Shape;319;g24cf79bab86_0_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0" name="Google Shape;320;g24cf79bab86_0_82"/>
          <p:cNvSpPr txBox="1">
            <a:spLocks noGrp="1"/>
          </p:cNvSpPr>
          <p:nvPr>
            <p:ph type="body" idx="1"/>
          </p:nvPr>
        </p:nvSpPr>
        <p:spPr>
          <a:xfrm>
            <a:off x="838200" y="1894125"/>
            <a:ext cx="6094500" cy="4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raw pixels</a:t>
            </a:r>
            <a:endParaRPr sz="2300" i="1">
              <a:solidFill>
                <a:srgbClr val="0B5394"/>
              </a:solidFill>
            </a:endParaRPr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Actions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game controls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Reward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change in score</a:t>
            </a:r>
            <a:endParaRPr sz="2300" i="1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i="1">
                <a:solidFill>
                  <a:srgbClr val="980000"/>
                </a:solidFill>
              </a:rPr>
              <a:t>State-transition probabilities</a:t>
            </a:r>
            <a:r>
              <a:rPr lang="en-US" sz="2500" i="1"/>
              <a:t>:</a:t>
            </a:r>
            <a:endParaRPr sz="2500" i="1"/>
          </a:p>
          <a:p>
            <a:pPr marL="914400" lvl="1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 i="1"/>
              <a:t>defined by stochasticity in game evolution</a:t>
            </a:r>
            <a:endParaRPr sz="2300" i="1"/>
          </a:p>
        </p:txBody>
      </p:sp>
      <p:sp>
        <p:nvSpPr>
          <p:cNvPr id="321" name="Google Shape;321;g24cf79bab86_0_82"/>
          <p:cNvSpPr txBox="1"/>
          <p:nvPr/>
        </p:nvSpPr>
        <p:spPr>
          <a:xfrm>
            <a:off x="177550" y="6338800"/>
            <a:ext cx="71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sng" strike="noStrike" cap="none">
                <a:solidFill>
                  <a:schemeClr val="hlink"/>
                </a:solidFill>
                <a:highlight>
                  <a:srgbClr val="B6D7A8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Playing Atari with deep reinforcement learning”, Mnih et al., 2013</a:t>
            </a:r>
            <a:endParaRPr sz="1400" b="0" i="0" u="none" strike="noStrike" cap="none">
              <a:solidFill>
                <a:srgbClr val="000000"/>
              </a:solidFill>
              <a:highlight>
                <a:srgbClr val="B6D7A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24cf79bab86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7275" y="1894121"/>
            <a:ext cx="4535425" cy="33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3C1875908B441AF4AF4B1296840D8" ma:contentTypeVersion="28" ma:contentTypeDescription="Create a new document." ma:contentTypeScope="" ma:versionID="cd460d5e4ff453c1f08e99aa19986c2b">
  <xsd:schema xmlns:xsd="http://www.w3.org/2001/XMLSchema" xmlns:xs="http://www.w3.org/2001/XMLSchema" xmlns:p="http://schemas.microsoft.com/office/2006/metadata/properties" xmlns:ns2="e1b5d412-63f5-4184-9493-34a8c46e02de" targetNamespace="http://schemas.microsoft.com/office/2006/metadata/properties" ma:root="true" ma:fieldsID="5d2dfc333d423de18e9cc60a840675d7" ns2:_="">
    <xsd:import namespace="e1b5d412-63f5-4184-9493-34a8c46e02de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5d412-63f5-4184-9493-34a8c46e02de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e1b5d412-63f5-4184-9493-34a8c46e02de" xsi:nil="true"/>
    <FolderType xmlns="e1b5d412-63f5-4184-9493-34a8c46e02de" xsi:nil="true"/>
    <Teachers xmlns="e1b5d412-63f5-4184-9493-34a8c46e02de">
      <UserInfo>
        <DisplayName/>
        <AccountId xsi:nil="true"/>
        <AccountType/>
      </UserInfo>
    </Teachers>
    <Has_Teacher_Only_SectionGroup xmlns="e1b5d412-63f5-4184-9493-34a8c46e02de" xsi:nil="true"/>
    <DefaultSectionNames xmlns="e1b5d412-63f5-4184-9493-34a8c46e02de" xsi:nil="true"/>
    <Is_Collaboration_Space_Locked xmlns="e1b5d412-63f5-4184-9493-34a8c46e02de" xsi:nil="true"/>
    <Invited_Teachers xmlns="e1b5d412-63f5-4184-9493-34a8c46e02de" xsi:nil="true"/>
    <Invited_Students xmlns="e1b5d412-63f5-4184-9493-34a8c46e02de" xsi:nil="true"/>
    <Math_Settings xmlns="e1b5d412-63f5-4184-9493-34a8c46e02de" xsi:nil="true"/>
    <Teams_Channel_Section_Location xmlns="e1b5d412-63f5-4184-9493-34a8c46e02de" xsi:nil="true"/>
    <Owner xmlns="e1b5d412-63f5-4184-9493-34a8c46e02de">
      <UserInfo>
        <DisplayName/>
        <AccountId xsi:nil="true"/>
        <AccountType/>
      </UserInfo>
    </Owner>
    <Students xmlns="e1b5d412-63f5-4184-9493-34a8c46e02de">
      <UserInfo>
        <DisplayName/>
        <AccountId xsi:nil="true"/>
        <AccountType/>
      </UserInfo>
    </Students>
    <LMS_Mappings xmlns="e1b5d412-63f5-4184-9493-34a8c46e02de" xsi:nil="true"/>
    <IsNotebookLocked xmlns="e1b5d412-63f5-4184-9493-34a8c46e02de" xsi:nil="true"/>
    <NotebookType xmlns="e1b5d412-63f5-4184-9493-34a8c46e02de" xsi:nil="true"/>
    <CultureName xmlns="e1b5d412-63f5-4184-9493-34a8c46e02de" xsi:nil="true"/>
    <Student_Groups xmlns="e1b5d412-63f5-4184-9493-34a8c46e02de">
      <UserInfo>
        <DisplayName/>
        <AccountId xsi:nil="true"/>
        <AccountType/>
      </UserInfo>
    </Student_Groups>
    <AppVersion xmlns="e1b5d412-63f5-4184-9493-34a8c46e02de" xsi:nil="true"/>
    <Distribution_Groups xmlns="e1b5d412-63f5-4184-9493-34a8c46e02de" xsi:nil="true"/>
    <Templates xmlns="e1b5d412-63f5-4184-9493-34a8c46e02de" xsi:nil="true"/>
    <Self_Registration_Enabled xmlns="e1b5d412-63f5-4184-9493-34a8c46e02de" xsi:nil="true"/>
  </documentManagement>
</p:properties>
</file>

<file path=customXml/itemProps1.xml><?xml version="1.0" encoding="utf-8"?>
<ds:datastoreItem xmlns:ds="http://schemas.openxmlformats.org/officeDocument/2006/customXml" ds:itemID="{C91A4ADC-0B6F-4D02-8A7B-65E389CF6295}"/>
</file>

<file path=customXml/itemProps2.xml><?xml version="1.0" encoding="utf-8"?>
<ds:datastoreItem xmlns:ds="http://schemas.openxmlformats.org/officeDocument/2006/customXml" ds:itemID="{5DD20236-B8E7-45A6-A620-39E3EC0D2112}"/>
</file>

<file path=customXml/itemProps3.xml><?xml version="1.0" encoding="utf-8"?>
<ds:datastoreItem xmlns:ds="http://schemas.openxmlformats.org/officeDocument/2006/customXml" ds:itemID="{C58B38DE-D3AB-4DA6-90A7-BDA7A02DFF2A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86</Slides>
  <Notes>80</Notes>
  <HiddenSlides>5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Office Theme</vt:lpstr>
      <vt:lpstr>Office Theme</vt:lpstr>
      <vt:lpstr> Session #3-4-5:  Markov Decision Processes ,  Dynamic Programming Solutions</vt:lpstr>
      <vt:lpstr>Agenda for the class </vt:lpstr>
      <vt:lpstr>Agent-Environment Interface</vt:lpstr>
      <vt:lpstr>Grid World Example</vt:lpstr>
      <vt:lpstr>Markov Decision Processes </vt:lpstr>
      <vt:lpstr>Markov Decision Processes </vt:lpstr>
      <vt:lpstr>Markov Decision Processes - Discussion</vt:lpstr>
      <vt:lpstr>Markov Decision Processes - Discussion</vt:lpstr>
      <vt:lpstr>MDP Formalization : Video Games </vt:lpstr>
      <vt:lpstr>PowerPoint Presentation</vt:lpstr>
      <vt:lpstr>MDP Formalization : Traffic Signal Control </vt:lpstr>
      <vt:lpstr>MDP Formalization : Recycling Robot (Detailed Ex.) </vt:lpstr>
      <vt:lpstr>MDP Formalization : Recycling Robot (Detailed Ex.) </vt:lpstr>
      <vt:lpstr>MDP Formalization : Recycling Robot (Detailed Ex.) </vt:lpstr>
      <vt:lpstr>MDP Formalization : Recycling Robot (Detailed Ex.) </vt:lpstr>
      <vt:lpstr>PowerPoint Presentation</vt:lpstr>
      <vt:lpstr>PowerPoint Presentation</vt:lpstr>
      <vt:lpstr>PowerPoint Presentation</vt:lpstr>
      <vt:lpstr>PowerPoint Presentation</vt:lpstr>
      <vt:lpstr>Note on Goals &amp; Rewards</vt:lpstr>
      <vt:lpstr>Returns &amp; Episodes</vt:lpstr>
      <vt:lpstr>Returns &amp; Episodes</vt:lpstr>
      <vt:lpstr>Returns &amp; Episodes</vt:lpstr>
      <vt:lpstr>Returns &amp; Episodes</vt:lpstr>
      <vt:lpstr>Policy </vt:lpstr>
      <vt:lpstr>Defining Value Functions</vt:lpstr>
      <vt:lpstr>Defining Value Functions</vt:lpstr>
      <vt:lpstr>Bellman Equation for V𝝅</vt:lpstr>
      <vt:lpstr>Class #3 ends</vt:lpstr>
      <vt:lpstr>Understanding V𝝅(s) with Gridworld</vt:lpstr>
      <vt:lpstr>Understanding V𝝅(s) with Gridworld</vt:lpstr>
      <vt:lpstr>Understanding V𝝅(s) with Gridworld</vt:lpstr>
      <vt:lpstr>Ex-1</vt:lpstr>
      <vt:lpstr>Optimal Policies and Optimal Value Functions</vt:lpstr>
      <vt:lpstr>Optimal Policies and Optimal Value Functions</vt:lpstr>
      <vt:lpstr>Optimal Policies and Optimal Value Functions</vt:lpstr>
      <vt:lpstr>Optimal Policies and Optimal Value Functions</vt:lpstr>
      <vt:lpstr>Optimal solutions to the gridworld example</vt:lpstr>
      <vt:lpstr>MDP - Objective</vt:lpstr>
      <vt:lpstr>Notation</vt:lpstr>
      <vt:lpstr>Race car example</vt:lpstr>
      <vt:lpstr>Infinite Utilities?!</vt:lpstr>
      <vt:lpstr>Discount factor</vt:lpstr>
      <vt:lpstr>Discounting</vt:lpstr>
      <vt:lpstr>Discounting</vt:lpstr>
      <vt:lpstr>Quiz: Discounting</vt:lpstr>
      <vt:lpstr>Race car example</vt:lpstr>
      <vt:lpstr>Value iteration </vt:lpstr>
      <vt:lpstr>Value Iteration</vt:lpstr>
      <vt:lpstr>PowerPoint Presentation</vt:lpstr>
      <vt:lpstr>Example: Grid World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Problems with Value Iteration</vt:lpstr>
      <vt:lpstr>Solutions (briefly, more later…)</vt:lpstr>
      <vt:lpstr> </vt:lpstr>
      <vt:lpstr>Asynchronous Value Iteration</vt:lpstr>
      <vt:lpstr>Double the work?</vt:lpstr>
      <vt:lpstr>Issue 2: A policy cannot be easily extracted </vt:lpstr>
      <vt:lpstr>End of class #4</vt:lpstr>
      <vt:lpstr>Q-learning</vt:lpstr>
      <vt:lpstr>Q-learning as value iteration</vt:lpstr>
      <vt:lpstr>Issue 3: The policy often converges long before the values</vt:lpstr>
      <vt:lpstr>Policy Iteration</vt:lpstr>
      <vt:lpstr>Policy Evaluation</vt:lpstr>
      <vt:lpstr>Policy value as a Linear program </vt:lpstr>
      <vt:lpstr>Policy iteration </vt:lpstr>
      <vt:lpstr>Comparison</vt:lpstr>
      <vt:lpstr>Issue 4: requires knowing the model and the reward function</vt:lpstr>
      <vt:lpstr>Issue 5: requires discrete (finite) set of actions</vt:lpstr>
      <vt:lpstr>Issue 6: infeasible in large (or continues) state spaces </vt:lpstr>
      <vt:lpstr>Notation</vt:lpstr>
      <vt:lpstr>Required Readings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revision>435</cp:revision>
  <dcterms:created xsi:type="dcterms:W3CDTF">2023-01-18T09:26:06Z</dcterms:created>
  <dcterms:modified xsi:type="dcterms:W3CDTF">2026-02-08T04:36:06Z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0x010100B123C1875908B441AF4AF4B1296840D8</vt:lpwstr>
  </property>
</Properties>
</file>